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290" r:id="rId3"/>
    <p:sldId id="329" r:id="rId4"/>
    <p:sldId id="339" r:id="rId5"/>
    <p:sldId id="319" r:id="rId6"/>
    <p:sldId id="320" r:id="rId7"/>
    <p:sldId id="321" r:id="rId8"/>
    <p:sldId id="318" r:id="rId9"/>
    <p:sldId id="336" r:id="rId10"/>
    <p:sldId id="337" r:id="rId11"/>
    <p:sldId id="335" r:id="rId12"/>
    <p:sldId id="334" r:id="rId13"/>
    <p:sldId id="322" r:id="rId14"/>
    <p:sldId id="323" r:id="rId15"/>
    <p:sldId id="307" r:id="rId16"/>
    <p:sldId id="324" r:id="rId17"/>
    <p:sldId id="327" r:id="rId18"/>
    <p:sldId id="326" r:id="rId19"/>
    <p:sldId id="328" r:id="rId20"/>
    <p:sldId id="300" r:id="rId21"/>
    <p:sldId id="310" r:id="rId22"/>
    <p:sldId id="299" r:id="rId23"/>
    <p:sldId id="274" r:id="rId24"/>
    <p:sldId id="267" r:id="rId25"/>
    <p:sldId id="338" r:id="rId26"/>
    <p:sldId id="331" r:id="rId27"/>
    <p:sldId id="340" r:id="rId28"/>
    <p:sldId id="33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00"/>
    <a:srgbClr val="00FF00"/>
    <a:srgbClr val="CC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DADC78-7BEA-4B53-8DFA-EC18513754B7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C40B84-FCA5-4A98-9F10-B9C9DEB8D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632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5D2CD8-E65B-433D-A950-C41493308013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7C2D-4D34-4ACC-A357-6252AF296EC6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2E71646-B74C-4E16-9215-507E30A12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52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0C547-5BAB-49B1-ADDC-3341BFD4C44B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7E59A-D59B-40D9-9603-ED7E5D065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01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98186-7E79-4030-AC09-79E35DA23904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217E-3450-48D6-BF43-8EB80D8D0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023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A4BC8-5EFF-49C1-92B9-6AE78B1F7256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DAC42-3274-4CC3-A207-9B1F5F55A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75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968A-AA3E-4C77-A6A9-8461A7B71B6E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5405E-8FE5-46CE-9E7E-E7A608D08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77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183A2-8531-4A11-8D44-31874C0B5DCF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F131F-8D05-4092-9D78-0ED2479AB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96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4465-6497-4D87-BDB6-F210EF35F3D5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FFCE8-7A67-437A-B8C4-A95125B7E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80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7B743-12A5-4A09-9857-FFC7685FE743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58E57-6011-43C5-8DF1-57B90F119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97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C9E59-7080-4719-8AC9-7D6D56A33FE8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DFE3B-9C25-491F-98D8-465954F31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49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4EE43-77B0-49D7-9C99-F33017F90F06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74846-A8C4-45E2-B64B-C0DA06D2A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28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12A97-5F02-46C0-8F51-084266E3C2C1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BC4BA-4846-4BED-A528-96486F622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84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EB7E-743F-4451-AF44-E92D5104CA6E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3F386-48C2-4D2B-A5DB-6CDF90877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725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0AFEAF9A-EC52-426C-9589-62EF2E029DAE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0992F432-8564-400A-A88B-17F234CEA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5" r:id="rId8"/>
    <p:sldLayoutId id="2147484016" r:id="rId9"/>
    <p:sldLayoutId id="2147484011" r:id="rId10"/>
    <p:sldLayoutId id="2147484012" r:id="rId11"/>
    <p:sldLayoutId id="21474840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/>
          </p:cNvSpPr>
          <p:nvPr>
            <p:ph type="ctrTitle" idx="4294967295"/>
          </p:nvPr>
        </p:nvSpPr>
        <p:spPr>
          <a:xfrm>
            <a:off x="971550" y="1989138"/>
            <a:ext cx="7416800" cy="1901825"/>
          </a:xfrm>
        </p:spPr>
        <p:txBody>
          <a:bodyPr/>
          <a:lstStyle/>
          <a:p>
            <a:pPr eaLnBrk="1" hangingPunct="1"/>
            <a:r>
              <a:rPr lang="ru-RU" dirty="0" smtClean="0"/>
              <a:t>Из опыта работы</a:t>
            </a:r>
            <a:br>
              <a:rPr lang="ru-RU" dirty="0" smtClean="0"/>
            </a:br>
            <a:r>
              <a:rPr lang="ru-RU" dirty="0" smtClean="0"/>
              <a:t>учителя начальных  классов</a:t>
            </a:r>
            <a:br>
              <a:rPr lang="ru-RU" dirty="0" smtClean="0"/>
            </a:br>
            <a:r>
              <a:rPr lang="ru-RU" dirty="0" smtClean="0"/>
              <a:t>Слепухиной Ольги Леонидовны</a:t>
            </a:r>
          </a:p>
        </p:txBody>
      </p:sp>
      <p:pic>
        <p:nvPicPr>
          <p:cNvPr id="8" name="Picture 4" descr="kniga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199" y="3835924"/>
            <a:ext cx="2730883" cy="245449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714357"/>
            <a:ext cx="7458100" cy="128588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Индивидуальная программа развития ученицы </a:t>
            </a:r>
            <a:r>
              <a:rPr lang="ru-RU" sz="2800" b="1" dirty="0" smtClean="0">
                <a:solidFill>
                  <a:srgbClr val="FF0000"/>
                </a:solidFill>
              </a:rPr>
              <a:t>Н. в </a:t>
            </a:r>
            <a:r>
              <a:rPr lang="ru-RU" sz="2800" b="1" dirty="0" smtClean="0">
                <a:solidFill>
                  <a:srgbClr val="FF0000"/>
                </a:solidFill>
              </a:rPr>
              <a:t>учебной деятельности.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785926"/>
            <a:ext cx="7500990" cy="3852874"/>
          </a:xfrm>
        </p:spPr>
        <p:txBody>
          <a:bodyPr/>
          <a:lstStyle/>
          <a:p>
            <a:r>
              <a:rPr lang="ru-RU" sz="3200" b="1" dirty="0" smtClean="0"/>
              <a:t>На уроках: </a:t>
            </a:r>
            <a:r>
              <a:rPr lang="ru-RU" sz="3200" dirty="0" smtClean="0"/>
              <a:t>обучать развёрнутым ответам на вопросы: давать для опоры карточки со схемами. Организовывать работу в паре с сильным учеником, для снятия тревожности. Чётко формулировать задачу. Хвалить за каждое проявление активности.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428604"/>
            <a:ext cx="6964363" cy="1000132"/>
          </a:xfrm>
        </p:spPr>
        <p:txBody>
          <a:bodyPr/>
          <a:lstStyle/>
          <a:p>
            <a:r>
              <a:rPr lang="ru-RU" sz="1800" b="1" dirty="0" smtClean="0"/>
              <a:t>Виды деятельности учителя, позволяющие устранять пробелы ученика в учебной деятельности.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285859"/>
          <a:ext cx="9001156" cy="5286414"/>
        </p:xfrm>
        <a:graphic>
          <a:graphicData uri="http://schemas.openxmlformats.org/drawingml/2006/table">
            <a:tbl>
              <a:tblPr/>
              <a:tblGrid>
                <a:gridCol w="2014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7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2082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</a:rPr>
                        <a:t>Чтобы целенаправленно </a:t>
                      </a:r>
                      <a:r>
                        <a:rPr lang="ru-RU" sz="1800" dirty="0" smtClean="0">
                          <a:latin typeface="Times New Roman"/>
                        </a:rPr>
                        <a:t>развивать</a:t>
                      </a:r>
                      <a:endParaRPr lang="ru-RU" sz="1800" dirty="0"/>
                    </a:p>
                  </a:txBody>
                  <a:tcPr marL="10061" marR="10061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</a:rPr>
                        <a:t>Учитель должен</a:t>
                      </a:r>
                      <a:endParaRPr lang="ru-RU" sz="2400" dirty="0"/>
                    </a:p>
                    <a:p>
                      <a:pPr indent="457200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</a:rPr>
                        <a:t> </a:t>
                      </a:r>
                      <a:endParaRPr lang="ru-RU" sz="2400" dirty="0"/>
                    </a:p>
                  </a:txBody>
                  <a:tcPr marL="10061" marR="10061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28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</a:rPr>
                        <a:t>Внимание</a:t>
                      </a:r>
                      <a:endParaRPr lang="ru-RU" sz="1400" dirty="0"/>
                    </a:p>
                  </a:txBody>
                  <a:tcPr marL="10061" marR="10061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  Отбирать задания на отработку разных видов внимания</a:t>
                      </a:r>
                      <a:r>
                        <a:rPr lang="ru-RU" sz="1400" dirty="0" smtClean="0">
                          <a:latin typeface="Times New Roman"/>
                        </a:rPr>
                        <a:t>.</a:t>
                      </a:r>
                      <a:endParaRPr lang="ru-RU" sz="1400" dirty="0"/>
                    </a:p>
                  </a:txBody>
                  <a:tcPr marL="10061" marR="10061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842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Память</a:t>
                      </a:r>
                      <a:endParaRPr lang="ru-RU" sz="1400" dirty="0"/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 </a:t>
                      </a:r>
                      <a:endParaRPr lang="ru-RU" sz="1400" dirty="0"/>
                    </a:p>
                  </a:txBody>
                  <a:tcPr marL="10061" marR="10061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Использовать формы работы, опирающиеся на разные виды памяти, особенно — эмоциональ­ную и наглядно-образную;  не употреблять указаний «выучить материал», — конкретизировать задание.</a:t>
                      </a:r>
                      <a:endParaRPr lang="ru-RU" sz="1400" dirty="0"/>
                    </a:p>
                  </a:txBody>
                  <a:tcPr marL="10061" marR="10061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28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Модальность</a:t>
                      </a:r>
                      <a:endParaRPr lang="ru-RU" sz="1400" dirty="0"/>
                    </a:p>
                  </a:txBody>
                  <a:tcPr marL="10061" marR="10061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 Использовать дидактическое обеспечение для </a:t>
                      </a:r>
                      <a:r>
                        <a:rPr lang="ru-RU" sz="1400" dirty="0" err="1" smtClean="0">
                          <a:latin typeface="Times New Roman"/>
                        </a:rPr>
                        <a:t>кинестетиков</a:t>
                      </a:r>
                      <a:endParaRPr lang="ru-RU" sz="1400" dirty="0"/>
                    </a:p>
                  </a:txBody>
                  <a:tcPr marL="10061" marR="10061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842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Коммуникативные ОУН</a:t>
                      </a:r>
                      <a:endParaRPr lang="ru-RU" sz="1400" dirty="0"/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 </a:t>
                      </a:r>
                      <a:endParaRPr lang="ru-RU" sz="1400" dirty="0"/>
                    </a:p>
                  </a:txBody>
                  <a:tcPr marL="10061" marR="10061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Проговаривание хода работы учениками. Обучать составлению и озвучиванию закончен­ных ответов.  Обучать готовить и озвучивать </a:t>
                      </a:r>
                      <a:r>
                        <a:rPr lang="ru-RU" sz="1400" dirty="0" smtClean="0">
                          <a:latin typeface="Times New Roman"/>
                        </a:rPr>
                        <a:t>мини-доклады </a:t>
                      </a:r>
                      <a:r>
                        <a:rPr lang="ru-RU" sz="1400" dirty="0">
                          <a:latin typeface="Times New Roman"/>
                        </a:rPr>
                        <a:t>по темам. Организовывать работу в парах, группах («</a:t>
                      </a:r>
                      <a:r>
                        <a:rPr lang="ru-RU" sz="1400" dirty="0" smtClean="0">
                          <a:latin typeface="Times New Roman"/>
                        </a:rPr>
                        <a:t>объясни </a:t>
                      </a:r>
                      <a:r>
                        <a:rPr lang="ru-RU" sz="1400" dirty="0">
                          <a:latin typeface="Times New Roman"/>
                        </a:rPr>
                        <a:t>другу» и т.д.).</a:t>
                      </a:r>
                      <a:endParaRPr lang="ru-RU" sz="1400" dirty="0"/>
                    </a:p>
                  </a:txBody>
                  <a:tcPr marL="10061" marR="10061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562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Организационные </a:t>
                      </a:r>
                      <a:r>
                        <a:rPr lang="ru-RU" sz="1400" dirty="0" smtClean="0">
                          <a:latin typeface="Times New Roman"/>
                        </a:rPr>
                        <a:t>ОУН</a:t>
                      </a:r>
                      <a:endParaRPr lang="ru-RU" sz="1400" dirty="0"/>
                    </a:p>
                  </a:txBody>
                  <a:tcPr marL="10061" marR="10061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Предъявлять план и результаты урока, обсуждая их; обучать приемам самооценки. Чаще оценивать работу ученика с тетрадью.</a:t>
                      </a:r>
                      <a:endParaRPr lang="ru-RU" sz="1400" dirty="0"/>
                    </a:p>
                  </a:txBody>
                  <a:tcPr marL="10061" marR="10061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3842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Информационные ОУН</a:t>
                      </a:r>
                      <a:endParaRPr lang="ru-RU" sz="1400" dirty="0"/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 </a:t>
                      </a:r>
                      <a:endParaRPr lang="ru-RU" sz="1400" dirty="0"/>
                    </a:p>
                  </a:txBody>
                  <a:tcPr marL="10061" marR="10061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Активизировать и разнообразить работу с текс­тами. Давать дифференцированные задания на преоб­разование информации. Учить анализировать </a:t>
                      </a:r>
                      <a:r>
                        <a:rPr lang="ru-RU" sz="1400" dirty="0" smtClean="0">
                          <a:latin typeface="Times New Roman"/>
                        </a:rPr>
                        <a:t>видео </a:t>
                      </a:r>
                      <a:r>
                        <a:rPr lang="ru-RU" sz="1400" dirty="0">
                          <a:latin typeface="Times New Roman"/>
                        </a:rPr>
                        <a:t>и </a:t>
                      </a:r>
                      <a:r>
                        <a:rPr lang="ru-RU" sz="1400" dirty="0" smtClean="0">
                          <a:latin typeface="Times New Roman"/>
                        </a:rPr>
                        <a:t>аудиоинформацию</a:t>
                      </a:r>
                      <a:r>
                        <a:rPr lang="ru-RU" sz="1400" dirty="0">
                          <a:latin typeface="Times New Roman"/>
                        </a:rPr>
                        <a:t>; давать задания на поиск информации в библиотеке</a:t>
                      </a:r>
                      <a:r>
                        <a:rPr lang="ru-RU" sz="1400" dirty="0" smtClean="0">
                          <a:latin typeface="Times New Roman"/>
                        </a:rPr>
                        <a:t>.</a:t>
                      </a:r>
                      <a:endParaRPr lang="ru-RU" sz="1400" dirty="0"/>
                    </a:p>
                  </a:txBody>
                  <a:tcPr marL="10061" marR="10061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562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Мыслительные </a:t>
                      </a:r>
                      <a:r>
                        <a:rPr lang="ru-RU" sz="1400" dirty="0" smtClean="0">
                          <a:latin typeface="Times New Roman"/>
                        </a:rPr>
                        <a:t>ОУН</a:t>
                      </a:r>
                      <a:endParaRPr lang="ru-RU" sz="1400" dirty="0"/>
                    </a:p>
                  </a:txBody>
                  <a:tcPr marL="10061" marR="10061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Включить в </a:t>
                      </a:r>
                      <a:r>
                        <a:rPr lang="ru-RU" sz="1400" dirty="0" err="1">
                          <a:latin typeface="Times New Roman"/>
                        </a:rPr>
                        <a:t>целеполагание</a:t>
                      </a:r>
                      <a:r>
                        <a:rPr lang="ru-RU" sz="1400" dirty="0">
                          <a:latin typeface="Times New Roman"/>
                        </a:rPr>
                        <a:t> учителя цели по </a:t>
                      </a:r>
                      <a:r>
                        <a:rPr lang="ru-RU" sz="1400" dirty="0" smtClean="0">
                          <a:latin typeface="Times New Roman"/>
                        </a:rPr>
                        <a:t>формированию </a:t>
                      </a:r>
                      <a:r>
                        <a:rPr lang="ru-RU" sz="1400" dirty="0">
                          <a:latin typeface="Times New Roman"/>
                        </a:rPr>
                        <a:t>конкретных навыков на материале конкретной темы.</a:t>
                      </a:r>
                      <a:endParaRPr lang="ru-RU" sz="1400" dirty="0"/>
                    </a:p>
                  </a:txBody>
                  <a:tcPr marL="10061" marR="10061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25122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Уровень </a:t>
                      </a:r>
                      <a:r>
                        <a:rPr lang="ru-RU" sz="1400" dirty="0" smtClean="0">
                          <a:latin typeface="Times New Roman"/>
                        </a:rPr>
                        <a:t>мотивации</a:t>
                      </a:r>
                      <a:endParaRPr lang="ru-RU" sz="1400" dirty="0"/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 </a:t>
                      </a:r>
                      <a:endParaRPr lang="ru-RU" sz="1400" dirty="0"/>
                    </a:p>
                  </a:txBody>
                  <a:tcPr marL="10061" marR="10061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Мотивировать учащихся не только на результат (знания, оценку, возможности), но и на деятель­ность, учитывая возраст и интересы; открывать для учеников развивающий смысл за­даний, мотивируя их на саморазвитие.</a:t>
                      </a:r>
                      <a:endParaRPr lang="ru-RU" sz="1400" dirty="0"/>
                    </a:p>
                    <a:p>
                      <a:pPr indent="45720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</a:rPr>
                        <a:t> </a:t>
                      </a:r>
                      <a:endParaRPr lang="ru-RU" sz="1400" dirty="0"/>
                    </a:p>
                  </a:txBody>
                  <a:tcPr marL="10061" marR="10061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Виды деятельности учителя, позволяющие устранять пробелы ученика в учебной деятельности.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428605"/>
            <a:ext cx="6964363" cy="642941"/>
          </a:xfrm>
        </p:spPr>
        <p:txBody>
          <a:bodyPr/>
          <a:lstStyle/>
          <a:p>
            <a:r>
              <a:rPr lang="ru-RU" sz="3200" dirty="0" smtClean="0"/>
              <a:t>Структура урока при  внутренней дифференциации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myslide.ru/documents_3/df2ad7d10b0fdcb604ccd2ffd9d50ca6/img12.jpg"/>
          <p:cNvPicPr/>
          <p:nvPr/>
        </p:nvPicPr>
        <p:blipFill>
          <a:blip r:embed="rId2"/>
          <a:srcRect l="2405" t="23698" r="1389" b="3794"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43852" cy="2028838"/>
          </a:xfrm>
        </p:spPr>
        <p:txBody>
          <a:bodyPr/>
          <a:lstStyle/>
          <a:p>
            <a:r>
              <a:rPr lang="ru-RU" sz="6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Приветствие.</a:t>
            </a:r>
            <a:r>
              <a:rPr lang="ru-RU" sz="6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Установка.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Минутки создания хорошего настроения, проводимые в парах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Сигнальные карточки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P208006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4" t="24138" r="7044" b="17241"/>
          <a:stretch>
            <a:fillRect/>
          </a:stretch>
        </p:blipFill>
        <p:spPr bwMode="auto">
          <a:xfrm>
            <a:off x="3000364" y="2285992"/>
            <a:ext cx="3471563" cy="247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642919"/>
            <a:ext cx="6964363" cy="928693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«Светофор»</a:t>
            </a:r>
            <a:endParaRPr lang="ru-RU" dirty="0"/>
          </a:p>
        </p:txBody>
      </p:sp>
      <p:pic>
        <p:nvPicPr>
          <p:cNvPr id="11267" name="Picture 2" descr="C:\Users\Пользователь\Desktop\20151026_1232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3" t="42737" r="73992" b="49185"/>
          <a:stretch>
            <a:fillRect/>
          </a:stretch>
        </p:blipFill>
        <p:spPr>
          <a:xfrm>
            <a:off x="6715140" y="4000504"/>
            <a:ext cx="1357322" cy="1168985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1428737"/>
            <a:ext cx="56435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i="1" dirty="0" smtClean="0">
              <a:solidFill>
                <a:srgbClr val="64A73B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64A73B"/>
                </a:solidFill>
              </a:rPr>
              <a:t>Зеленый кружок</a:t>
            </a:r>
            <a:r>
              <a:rPr lang="ru-RU" sz="2800" b="1" i="1" dirty="0" smtClean="0"/>
              <a:t>:</a:t>
            </a:r>
          </a:p>
          <a:p>
            <a:pPr algn="ctr"/>
            <a:r>
              <a:rPr lang="ru-RU" sz="2400" i="1" dirty="0" smtClean="0"/>
              <a:t> работа выполнена успешно – </a:t>
            </a:r>
          </a:p>
          <a:p>
            <a:pPr algn="ctr"/>
            <a:r>
              <a:rPr lang="ru-RU" sz="2400" i="1" dirty="0" smtClean="0"/>
              <a:t>«Можно двигаться дальше! </a:t>
            </a:r>
            <a:endParaRPr lang="ru-RU" sz="2400" i="1" dirty="0"/>
          </a:p>
        </p:txBody>
      </p:sp>
      <p:pic>
        <p:nvPicPr>
          <p:cNvPr id="5" name="Picture 2" descr="C:\Users\Пользователь\Desktop\20151026_123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 t="26407" r="73224" b="65342"/>
          <a:stretch>
            <a:fillRect/>
          </a:stretch>
        </p:blipFill>
        <p:spPr bwMode="auto">
          <a:xfrm>
            <a:off x="6715140" y="1714488"/>
            <a:ext cx="1357322" cy="121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Пользователь\Desktop\20151026_123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3" t="34658" r="73992" b="57263"/>
          <a:stretch>
            <a:fillRect/>
          </a:stretch>
        </p:blipFill>
        <p:spPr bwMode="auto">
          <a:xfrm>
            <a:off x="6715140" y="2928934"/>
            <a:ext cx="1357322" cy="113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1538" y="2643183"/>
            <a:ext cx="56436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i="1" dirty="0" smtClean="0">
              <a:solidFill>
                <a:srgbClr val="FFC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C000"/>
                </a:solidFill>
              </a:rPr>
              <a:t>Желтый кружок: </a:t>
            </a:r>
          </a:p>
          <a:p>
            <a:pPr algn="ctr"/>
            <a:r>
              <a:rPr lang="ru-RU" sz="2400" i="1" dirty="0" smtClean="0"/>
              <a:t>возникли затруднения – </a:t>
            </a:r>
          </a:p>
          <a:p>
            <a:pPr algn="ctr"/>
            <a:r>
              <a:rPr lang="ru-RU" sz="2400" i="1" dirty="0" smtClean="0"/>
              <a:t>«Нужна небольшая помощь»</a:t>
            </a:r>
            <a:endParaRPr lang="ru-RU" sz="2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3857628"/>
            <a:ext cx="55007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Красный кружок</a:t>
            </a:r>
            <a:r>
              <a:rPr lang="ru-RU" sz="2800" i="1" dirty="0" smtClean="0">
                <a:solidFill>
                  <a:srgbClr val="FF0000"/>
                </a:solidFill>
              </a:rPr>
              <a:t>:  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smtClean="0"/>
              <a:t>значительные затруднения –</a:t>
            </a:r>
          </a:p>
          <a:p>
            <a:pPr algn="ctr"/>
            <a:r>
              <a:rPr lang="ru-RU" sz="2400" i="1" dirty="0" smtClean="0"/>
              <a:t> «Стоп! Мне нужна помощь!» 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cdn3.craftsy.com/blog/wp-content/uploads/2015/03/photo-3-question.jpg"/>
          <p:cNvPicPr>
            <a:picLocks noChangeAspect="1" noChangeArrowheads="1"/>
          </p:cNvPicPr>
          <p:nvPr/>
        </p:nvPicPr>
        <p:blipFill>
          <a:blip r:embed="rId2" cstate="print"/>
          <a:srcRect l="45264" t="16327" r="19818" b="20408"/>
          <a:stretch>
            <a:fillRect/>
          </a:stretch>
        </p:blipFill>
        <p:spPr bwMode="auto">
          <a:xfrm>
            <a:off x="928662" y="3857628"/>
            <a:ext cx="1571636" cy="2143140"/>
          </a:xfrm>
          <a:prstGeom prst="rect">
            <a:avLst/>
          </a:prstGeom>
          <a:noFill/>
        </p:spPr>
      </p:pic>
      <p:pic>
        <p:nvPicPr>
          <p:cNvPr id="5" name="Picture 2" descr="http://cdn3.craftsy.com/blog/wp-content/uploads/2015/03/photo-3-question.jpg"/>
          <p:cNvPicPr>
            <a:picLocks noChangeAspect="1" noChangeArrowheads="1"/>
          </p:cNvPicPr>
          <p:nvPr/>
        </p:nvPicPr>
        <p:blipFill>
          <a:blip r:embed="rId3"/>
          <a:srcRect l="21985" t="16327" r="56029" b="14286"/>
          <a:stretch>
            <a:fillRect/>
          </a:stretch>
        </p:blipFill>
        <p:spPr bwMode="auto">
          <a:xfrm>
            <a:off x="1000100" y="1142984"/>
            <a:ext cx="1428760" cy="214314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 flipH="1">
            <a:off x="3000364" y="1857364"/>
            <a:ext cx="4857784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У меня получается!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4167664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Требуется помощь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714356"/>
            <a:ext cx="54292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Карточка сомнений</a:t>
            </a:r>
            <a:endParaRPr lang="ru-RU" sz="4400" b="1" dirty="0" smtClean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Письмо с «дырками».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https://fsd.compedu.ru/html/2017/11/12/i_5a083b529bdc5/img_phpuDiv88_Razvitie-orfograficheskoj-zorkosti_8.jpg"/>
          <p:cNvPicPr>
            <a:picLocks noChangeAspect="1" noChangeArrowheads="1"/>
          </p:cNvPicPr>
          <p:nvPr/>
        </p:nvPicPr>
        <p:blipFill>
          <a:blip r:embed="rId2"/>
          <a:srcRect t="15625" b="10937"/>
          <a:stretch>
            <a:fillRect/>
          </a:stretch>
        </p:blipFill>
        <p:spPr bwMode="auto">
          <a:xfrm>
            <a:off x="1285852" y="2143116"/>
            <a:ext cx="609600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04022"/>
            <a:ext cx="6964363" cy="3182941"/>
          </a:xfrm>
        </p:spPr>
        <p:txBody>
          <a:bodyPr/>
          <a:lstStyle/>
          <a:p>
            <a:r>
              <a:rPr lang="ru-RU" b="1" i="1" dirty="0" smtClean="0"/>
              <a:t>Папка-памятка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smtClean="0"/>
              <a:t>Зрительные диктанты </a:t>
            </a:r>
            <a:r>
              <a:rPr lang="ru-RU" b="1" i="1" dirty="0" err="1" smtClean="0"/>
              <a:t>профессра</a:t>
            </a:r>
            <a:r>
              <a:rPr lang="ru-RU" b="1" i="1" dirty="0" smtClean="0"/>
              <a:t> И.Т Федоренко,</a:t>
            </a:r>
            <a:br>
              <a:rPr lang="ru-RU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285860"/>
            <a:ext cx="6845324" cy="2143140"/>
          </a:xfrm>
        </p:spPr>
        <p:txBody>
          <a:bodyPr/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000" b="1" i="1" dirty="0" smtClean="0"/>
              <a:t>Групповая работа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4572008"/>
            <a:ext cx="6445274" cy="1150930"/>
          </a:xfrm>
        </p:spPr>
        <p:txBody>
          <a:bodyPr/>
          <a:lstStyle/>
          <a:p>
            <a:pPr algn="ctr"/>
            <a:r>
              <a:rPr lang="ru-RU" sz="3600" b="1" dirty="0" smtClean="0"/>
              <a:t>Работа в парах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Сильный + слабый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9938" name="Picture 2" descr="https://i.mycdn.me/i?r=AyH4iRPQ2q0otWIFepML2LxRC2OEM8-Y7OkJnTUDfYWkO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643050"/>
            <a:ext cx="3333773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/>
          </p:cNvSpPr>
          <p:nvPr>
            <p:ph type="subTitle" idx="1"/>
          </p:nvPr>
        </p:nvSpPr>
        <p:spPr>
          <a:xfrm>
            <a:off x="1500165" y="1571612"/>
            <a:ext cx="6377009" cy="2357454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работы </a:t>
            </a:r>
          </a:p>
          <a:p>
            <a:pPr eaLnBrk="1" hangingPunct="1"/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</a:t>
            </a:r>
          </a:p>
          <a:p>
            <a:pPr eaLnBrk="1" hangingPunct="1"/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endParaRPr lang="ru-RU" sz="5400" dirty="0" smtClean="0"/>
          </a:p>
        </p:txBody>
      </p:sp>
      <p:pic>
        <p:nvPicPr>
          <p:cNvPr id="6147" name="Picture 4" descr="кни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4429930"/>
            <a:ext cx="1779587" cy="179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C6600"/>
                </a:solidFill>
                <a:latin typeface="Arial" charset="0"/>
              </a:rPr>
              <a:t>Приём </a:t>
            </a:r>
            <a:br>
              <a:rPr lang="ru-RU" sz="3600" b="1" smtClean="0">
                <a:solidFill>
                  <a:srgbClr val="CC6600"/>
                </a:solidFill>
                <a:latin typeface="Arial" charset="0"/>
              </a:rPr>
            </a:br>
            <a:r>
              <a:rPr lang="ru-RU" sz="3200" b="1" smtClean="0">
                <a:solidFill>
                  <a:srgbClr val="CC6600"/>
                </a:solidFill>
                <a:latin typeface="Arial" charset="0"/>
              </a:rPr>
              <a:t>«Аргументация своего ответа»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900113" y="2000250"/>
            <a:ext cx="7100887" cy="3952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smtClean="0"/>
              <a:t>         1. На уроке я работал……..потому что………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smtClean="0"/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smtClean="0"/>
              <a:t>         2. Своей работой на уроке я………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smtClean="0"/>
              <a:t>         3. Урок для меня показался…….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smtClean="0"/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smtClean="0"/>
              <a:t>         4.  За урок я…..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smtClean="0"/>
              <a:t>         5. Материал урока мне был………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smtClean="0"/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smtClean="0"/>
              <a:t>         6.  Мое настроение……..</a:t>
            </a:r>
          </a:p>
          <a:p>
            <a:pPr eaLnBrk="1" hangingPunct="1">
              <a:lnSpc>
                <a:spcPct val="80000"/>
              </a:lnSpc>
            </a:pPr>
            <a:endParaRPr lang="ru-RU" sz="2000" b="1" smtClean="0"/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357188"/>
            <a:ext cx="7048500" cy="1000125"/>
          </a:xfrm>
        </p:spPr>
        <p:txBody>
          <a:bodyPr/>
          <a:lstStyle/>
          <a:p>
            <a:pPr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«Лестница   успеха»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85720" y="1643050"/>
            <a:ext cx="4000528" cy="3214710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6248" y="714356"/>
            <a:ext cx="40719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ступенька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понял новую  тему, ничего не запомнил, у него осталось много вопросов; с самостоятельной работой на уроке не справился;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2-я и 3-я ступеньки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ученика остались вопросы по новой теме, в самостоятельной работе были допущены ошибки;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4-я ступенька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ученик хорошо усвоил новую и может его рассказать, в самостоятельной работе ошибок не допустил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6600"/>
                </a:solidFill>
                <a:latin typeface="Arial" charset="0"/>
              </a:rPr>
              <a:t>Приём «Утверждение»</a:t>
            </a:r>
          </a:p>
        </p:txBody>
      </p:sp>
      <p:sp>
        <p:nvSpPr>
          <p:cNvPr id="17411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37088" y="2119313"/>
            <a:ext cx="3022600" cy="360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Brush Script MT" pitchFamily="66" charset="0"/>
              <a:buNone/>
            </a:pPr>
            <a:r>
              <a:rPr lang="ru-RU" sz="1400" b="1" smtClean="0"/>
              <a:t>-Я узнал(а) много нового …</a:t>
            </a:r>
            <a:r>
              <a:rPr lang="en-US" sz="1400" b="1" smtClean="0">
                <a:latin typeface="Arial" charset="0"/>
              </a:rPr>
              <a:t> </a:t>
            </a:r>
            <a:endParaRPr lang="ru-RU" sz="1400" b="1" smtClean="0"/>
          </a:p>
          <a:p>
            <a:pPr eaLnBrk="1" hangingPunct="1">
              <a:lnSpc>
                <a:spcPct val="80000"/>
              </a:lnSpc>
            </a:pPr>
            <a:endParaRPr lang="ru-RU" sz="1400" b="1" smtClean="0"/>
          </a:p>
          <a:p>
            <a:pPr eaLnBrk="1" hangingPunct="1">
              <a:lnSpc>
                <a:spcPct val="80000"/>
              </a:lnSpc>
              <a:buFont typeface="Brush Script MT" pitchFamily="66" charset="0"/>
              <a:buNone/>
            </a:pPr>
            <a:r>
              <a:rPr lang="ru-RU" sz="1400" b="1" smtClean="0"/>
              <a:t>- Мне это пригодится в жизни.</a:t>
            </a:r>
          </a:p>
          <a:p>
            <a:pPr eaLnBrk="1" hangingPunct="1">
              <a:lnSpc>
                <a:spcPct val="80000"/>
              </a:lnSpc>
            </a:pPr>
            <a:endParaRPr lang="ru-RU" sz="1400" b="1" smtClean="0"/>
          </a:p>
          <a:p>
            <a:pPr eaLnBrk="1" hangingPunct="1">
              <a:lnSpc>
                <a:spcPct val="80000"/>
              </a:lnSpc>
              <a:buFont typeface="Brush Script MT" pitchFamily="66" charset="0"/>
              <a:buNone/>
            </a:pPr>
            <a:r>
              <a:rPr lang="ru-RU" sz="1400" b="1" smtClean="0"/>
              <a:t>- На уроке было над чем подумать.</a:t>
            </a:r>
          </a:p>
          <a:p>
            <a:pPr eaLnBrk="1" hangingPunct="1">
              <a:lnSpc>
                <a:spcPct val="80000"/>
              </a:lnSpc>
            </a:pPr>
            <a:endParaRPr lang="ru-RU" sz="1400" b="1" smtClean="0"/>
          </a:p>
          <a:p>
            <a:pPr eaLnBrk="1" hangingPunct="1">
              <a:lnSpc>
                <a:spcPct val="80000"/>
              </a:lnSpc>
              <a:buFont typeface="Brush Script MT" pitchFamily="66" charset="0"/>
              <a:buNone/>
            </a:pPr>
            <a:r>
              <a:rPr lang="ru-RU" sz="1400" b="1" smtClean="0"/>
              <a:t>- На все вопросы, возникающие в ходе урока, я получил(а) ответы.</a:t>
            </a:r>
          </a:p>
          <a:p>
            <a:pPr eaLnBrk="1" hangingPunct="1">
              <a:lnSpc>
                <a:spcPct val="80000"/>
              </a:lnSpc>
            </a:pPr>
            <a:endParaRPr lang="ru-RU" sz="1400" b="1" smtClean="0"/>
          </a:p>
          <a:p>
            <a:pPr eaLnBrk="1" hangingPunct="1">
              <a:lnSpc>
                <a:spcPct val="80000"/>
              </a:lnSpc>
              <a:buFont typeface="Brush Script MT" pitchFamily="66" charset="0"/>
              <a:buNone/>
            </a:pPr>
            <a:r>
              <a:rPr lang="ru-RU" sz="1400" b="1" smtClean="0"/>
              <a:t> -На уроке я работал(а) добросовестно и цели урока достиг(ла).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</p:txBody>
      </p:sp>
      <p:pic>
        <p:nvPicPr>
          <p:cNvPr id="17412" name="Picture 7" descr="дру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05038"/>
            <a:ext cx="25685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1116013" y="765175"/>
            <a:ext cx="6964362" cy="120173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C6600"/>
                </a:solidFill>
                <a:latin typeface="Arial" charset="0"/>
              </a:rPr>
              <a:t>Приём</a:t>
            </a:r>
            <a:br>
              <a:rPr lang="ru-RU" sz="3200" b="1" smtClean="0">
                <a:solidFill>
                  <a:srgbClr val="CC6600"/>
                </a:solidFill>
                <a:latin typeface="Arial" charset="0"/>
              </a:rPr>
            </a:br>
            <a:r>
              <a:rPr lang="ru-RU" sz="3200" b="1" smtClean="0">
                <a:solidFill>
                  <a:srgbClr val="CC6600"/>
                </a:solidFill>
                <a:latin typeface="Arial" charset="0"/>
              </a:rPr>
              <a:t>«Незаконченное предложение»</a:t>
            </a:r>
          </a:p>
        </p:txBody>
      </p:sp>
      <p:sp>
        <p:nvSpPr>
          <p:cNvPr id="18435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356100" y="2133600"/>
            <a:ext cx="3816350" cy="3902075"/>
          </a:xfrm>
        </p:spPr>
        <p:txBody>
          <a:bodyPr/>
          <a:lstStyle/>
          <a:p>
            <a:pPr eaLnBrk="1" hangingPunct="1">
              <a:lnSpc>
                <a:spcPct val="60000"/>
              </a:lnSpc>
              <a:buClr>
                <a:srgbClr val="7E4E99"/>
              </a:buClr>
              <a:buFont typeface="Brush Script MT" pitchFamily="66" charset="0"/>
              <a:buNone/>
            </a:pPr>
            <a:r>
              <a:rPr lang="ru-RU" sz="1800" b="1" smtClean="0"/>
              <a:t>-сегодня я узнал…</a:t>
            </a:r>
          </a:p>
          <a:p>
            <a:pPr eaLnBrk="1" hangingPunct="1">
              <a:lnSpc>
                <a:spcPct val="60000"/>
              </a:lnSpc>
              <a:buClr>
                <a:srgbClr val="7E4E99"/>
              </a:buClr>
              <a:buFont typeface="Brush Script MT" pitchFamily="66" charset="0"/>
              <a:buNone/>
            </a:pPr>
            <a:r>
              <a:rPr lang="ru-RU" sz="1800" b="1" smtClean="0"/>
              <a:t>-было интересно…</a:t>
            </a:r>
          </a:p>
          <a:p>
            <a:pPr eaLnBrk="1" hangingPunct="1">
              <a:lnSpc>
                <a:spcPct val="60000"/>
              </a:lnSpc>
              <a:buClr>
                <a:srgbClr val="7E4E99"/>
              </a:buClr>
              <a:buFont typeface="Brush Script MT" pitchFamily="66" charset="0"/>
              <a:buNone/>
            </a:pPr>
            <a:r>
              <a:rPr lang="ru-RU" sz="1800" b="1" smtClean="0"/>
              <a:t>-было трудно…</a:t>
            </a:r>
          </a:p>
          <a:p>
            <a:pPr eaLnBrk="1" hangingPunct="1">
              <a:lnSpc>
                <a:spcPct val="60000"/>
              </a:lnSpc>
              <a:buClr>
                <a:srgbClr val="7E4E99"/>
              </a:buClr>
              <a:buFont typeface="Brush Script MT" pitchFamily="66" charset="0"/>
              <a:buNone/>
            </a:pPr>
            <a:r>
              <a:rPr lang="ru-RU" sz="1800" b="1" smtClean="0"/>
              <a:t>-я выполнял задания…</a:t>
            </a:r>
          </a:p>
          <a:p>
            <a:pPr eaLnBrk="1" hangingPunct="1">
              <a:lnSpc>
                <a:spcPct val="60000"/>
              </a:lnSpc>
              <a:buClr>
                <a:srgbClr val="7E4E99"/>
              </a:buClr>
              <a:buFont typeface="Brush Script MT" pitchFamily="66" charset="0"/>
              <a:buNone/>
            </a:pPr>
            <a:r>
              <a:rPr lang="ru-RU" sz="1800" b="1" smtClean="0"/>
              <a:t>-я понял, что…</a:t>
            </a:r>
          </a:p>
          <a:p>
            <a:pPr eaLnBrk="1" hangingPunct="1">
              <a:lnSpc>
                <a:spcPct val="60000"/>
              </a:lnSpc>
              <a:buClr>
                <a:srgbClr val="7E4E99"/>
              </a:buClr>
              <a:buFont typeface="Brush Script MT" pitchFamily="66" charset="0"/>
              <a:buNone/>
            </a:pPr>
            <a:r>
              <a:rPr lang="ru-RU" sz="1800" b="1" smtClean="0"/>
              <a:t>-теперь я могу…</a:t>
            </a:r>
          </a:p>
          <a:p>
            <a:pPr eaLnBrk="1" hangingPunct="1">
              <a:lnSpc>
                <a:spcPct val="60000"/>
              </a:lnSpc>
              <a:buClr>
                <a:srgbClr val="7E4E99"/>
              </a:buClr>
              <a:buFont typeface="Brush Script MT" pitchFamily="66" charset="0"/>
              <a:buNone/>
            </a:pPr>
            <a:r>
              <a:rPr lang="ru-RU" sz="1800" b="1" smtClean="0"/>
              <a:t>-я почувствовал, что…</a:t>
            </a:r>
          </a:p>
          <a:p>
            <a:pPr eaLnBrk="1" hangingPunct="1">
              <a:lnSpc>
                <a:spcPct val="60000"/>
              </a:lnSpc>
              <a:buClr>
                <a:srgbClr val="7E4E99"/>
              </a:buClr>
              <a:buFont typeface="Brush Script MT" pitchFamily="66" charset="0"/>
              <a:buNone/>
            </a:pPr>
            <a:r>
              <a:rPr lang="ru-RU" sz="1800" b="1" smtClean="0"/>
              <a:t>-я приобрел…</a:t>
            </a:r>
          </a:p>
          <a:p>
            <a:pPr eaLnBrk="1" hangingPunct="1">
              <a:lnSpc>
                <a:spcPct val="60000"/>
              </a:lnSpc>
              <a:buClr>
                <a:srgbClr val="7E4E99"/>
              </a:buClr>
              <a:buFont typeface="Brush Script MT" pitchFamily="66" charset="0"/>
              <a:buNone/>
            </a:pPr>
            <a:r>
              <a:rPr lang="ru-RU" sz="1800" b="1" smtClean="0"/>
              <a:t>-я научился…</a:t>
            </a:r>
          </a:p>
          <a:p>
            <a:pPr eaLnBrk="1" hangingPunct="1">
              <a:lnSpc>
                <a:spcPct val="60000"/>
              </a:lnSpc>
              <a:buClr>
                <a:srgbClr val="7E4E99"/>
              </a:buClr>
              <a:buFont typeface="Brush Script MT" pitchFamily="66" charset="0"/>
              <a:buNone/>
            </a:pPr>
            <a:r>
              <a:rPr lang="ru-RU" sz="1800" b="1" smtClean="0"/>
              <a:t>-у меня получилось …</a:t>
            </a:r>
          </a:p>
          <a:p>
            <a:pPr eaLnBrk="1" hangingPunct="1">
              <a:lnSpc>
                <a:spcPct val="60000"/>
              </a:lnSpc>
              <a:buClr>
                <a:srgbClr val="7E4E99"/>
              </a:buClr>
              <a:buFont typeface="Brush Script MT" pitchFamily="66" charset="0"/>
              <a:buNone/>
            </a:pPr>
            <a:r>
              <a:rPr lang="ru-RU" sz="1800" b="1" smtClean="0"/>
              <a:t>-я смог…</a:t>
            </a:r>
          </a:p>
          <a:p>
            <a:pPr eaLnBrk="1" hangingPunct="1">
              <a:lnSpc>
                <a:spcPct val="60000"/>
              </a:lnSpc>
              <a:buClr>
                <a:srgbClr val="7E4E99"/>
              </a:buClr>
              <a:buFont typeface="Brush Script MT" pitchFamily="66" charset="0"/>
              <a:buNone/>
            </a:pPr>
            <a:r>
              <a:rPr lang="ru-RU" sz="1800" b="1" smtClean="0"/>
              <a:t>-я попробую…</a:t>
            </a:r>
          </a:p>
          <a:p>
            <a:pPr eaLnBrk="1" hangingPunct="1">
              <a:lnSpc>
                <a:spcPct val="60000"/>
              </a:lnSpc>
              <a:buClr>
                <a:srgbClr val="7E4E99"/>
              </a:buClr>
              <a:buFont typeface="Brush Script MT" pitchFamily="66" charset="0"/>
              <a:buNone/>
            </a:pPr>
            <a:r>
              <a:rPr lang="ru-RU" sz="1800" b="1" smtClean="0"/>
              <a:t>-меня удивило…</a:t>
            </a:r>
          </a:p>
          <a:p>
            <a:pPr eaLnBrk="1" hangingPunct="1">
              <a:lnSpc>
                <a:spcPct val="60000"/>
              </a:lnSpc>
              <a:buClr>
                <a:srgbClr val="7E4E99"/>
              </a:buClr>
              <a:buFont typeface="Brush Script MT" pitchFamily="66" charset="0"/>
              <a:buNone/>
            </a:pPr>
            <a:r>
              <a:rPr lang="ru-RU" sz="1800" b="1" smtClean="0"/>
              <a:t>-урок дал мне для жизни…</a:t>
            </a:r>
          </a:p>
          <a:p>
            <a:pPr eaLnBrk="1" hangingPunct="1">
              <a:lnSpc>
                <a:spcPct val="60000"/>
              </a:lnSpc>
              <a:buClr>
                <a:srgbClr val="7E4E99"/>
              </a:buClr>
              <a:buFont typeface="Brush Script MT" pitchFamily="66" charset="0"/>
              <a:buNone/>
            </a:pPr>
            <a:r>
              <a:rPr lang="ru-RU" sz="1800" b="1" smtClean="0"/>
              <a:t>-мне захотелось…</a:t>
            </a:r>
          </a:p>
          <a:p>
            <a:pPr eaLnBrk="1" hangingPunct="1"/>
            <a:endParaRPr lang="ru-RU" sz="1800" smtClean="0"/>
          </a:p>
        </p:txBody>
      </p:sp>
      <p:pic>
        <p:nvPicPr>
          <p:cNvPr id="18436" name="Picture 3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133600"/>
            <a:ext cx="3168650" cy="3240088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Алгоритмы устной самооценки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827088" y="2205038"/>
            <a:ext cx="3024187" cy="792162"/>
          </a:xfrm>
        </p:spPr>
        <p:txBody>
          <a:bodyPr/>
          <a:lstStyle/>
          <a:p>
            <a:pPr marL="0" indent="0" algn="ctr" eaLnBrk="1" hangingPunct="1">
              <a:buFont typeface="Brush Script MT" pitchFamily="66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Фронтальная самооценка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692275" y="1916113"/>
            <a:ext cx="1800225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19700" y="1916113"/>
            <a:ext cx="1512888" cy="433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06" name="Прямоугольник 7"/>
          <p:cNvSpPr>
            <a:spLocks noChangeArrowheads="1"/>
          </p:cNvSpPr>
          <p:nvPr/>
        </p:nvSpPr>
        <p:spPr bwMode="auto">
          <a:xfrm>
            <a:off x="5148263" y="2205038"/>
            <a:ext cx="27289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Индивидуальная</a:t>
            </a:r>
          </a:p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самооценка</a:t>
            </a:r>
          </a:p>
        </p:txBody>
      </p:sp>
      <p:sp>
        <p:nvSpPr>
          <p:cNvPr id="25607" name="Прямоугольник 8"/>
          <p:cNvSpPr>
            <a:spLocks noChangeArrowheads="1"/>
          </p:cNvSpPr>
          <p:nvPr/>
        </p:nvSpPr>
        <p:spPr bwMode="auto">
          <a:xfrm>
            <a:off x="900113" y="3068638"/>
            <a:ext cx="33845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– Какую работу мы сейчас выполняли?</a:t>
            </a:r>
          </a:p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– Чему научились?</a:t>
            </a:r>
          </a:p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– Кто с ней справлялся легко?</a:t>
            </a:r>
          </a:p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– Кому ПОКА было трудновато?</a:t>
            </a:r>
          </a:p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– Кто или что вам помогало справиться?</a:t>
            </a:r>
          </a:p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– Кто доволен сегодня своей работой?</a:t>
            </a:r>
          </a:p>
        </p:txBody>
      </p:sp>
      <p:sp>
        <p:nvSpPr>
          <p:cNvPr id="25608" name="Прямоугольник 9"/>
          <p:cNvSpPr>
            <a:spLocks noChangeArrowheads="1"/>
          </p:cNvSpPr>
          <p:nvPr/>
        </p:nvSpPr>
        <p:spPr bwMode="auto">
          <a:xfrm>
            <a:off x="5148263" y="3213100"/>
            <a:ext cx="29527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– Что тебе нужно было сделать?</a:t>
            </a:r>
          </a:p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– Ты сделал всё правильно или были недочёты?</a:t>
            </a:r>
          </a:p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– Ты сделал всё сам или с чьей-то помощью?</a:t>
            </a:r>
          </a:p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– Сейчас мы вместе с … (имя ученика) учились оценивать свою работу.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9" y="1857363"/>
            <a:ext cx="3500462" cy="3865575"/>
          </a:xfrm>
        </p:spPr>
        <p:txBody>
          <a:bodyPr/>
          <a:lstStyle/>
          <a:p>
            <a:r>
              <a:rPr lang="ru-RU" dirty="0" smtClean="0"/>
              <a:t>Индивидуальные беседы;</a:t>
            </a:r>
          </a:p>
          <a:p>
            <a:r>
              <a:rPr lang="ru-RU" dirty="0" smtClean="0"/>
              <a:t>Собрания;</a:t>
            </a:r>
          </a:p>
          <a:p>
            <a:r>
              <a:rPr lang="ru-RU" dirty="0" smtClean="0"/>
              <a:t>День открытых дверей;</a:t>
            </a:r>
          </a:p>
          <a:p>
            <a:r>
              <a:rPr lang="ru-RU" dirty="0" smtClean="0"/>
              <a:t>Беседы со </a:t>
            </a:r>
            <a:r>
              <a:rPr lang="ru-RU" dirty="0" smtClean="0"/>
              <a:t>специалистами: психолог</a:t>
            </a:r>
            <a:r>
              <a:rPr lang="ru-RU" dirty="0" smtClean="0"/>
              <a:t>, </a:t>
            </a:r>
            <a:r>
              <a:rPr lang="ru-RU" dirty="0" smtClean="0"/>
              <a:t>дефектолог, логопед</a:t>
            </a:r>
            <a:endParaRPr lang="ru-RU" dirty="0"/>
          </a:p>
        </p:txBody>
      </p:sp>
      <p:pic>
        <p:nvPicPr>
          <p:cNvPr id="1026" name="Picture 2" descr="https://i.mycdn.me/i?r=AyH4iRPQ2q0otWIFepML2LxRNP8JaTMu2ELHqntTNNKWeQ"/>
          <p:cNvPicPr>
            <a:picLocks noChangeAspect="1" noChangeArrowheads="1"/>
          </p:cNvPicPr>
          <p:nvPr/>
        </p:nvPicPr>
        <p:blipFill>
          <a:blip r:embed="rId2" cstate="print"/>
          <a:srcRect t="13636" b="21213"/>
          <a:stretch>
            <a:fillRect/>
          </a:stretch>
        </p:blipFill>
        <p:spPr bwMode="auto">
          <a:xfrm>
            <a:off x="5214942" y="1785926"/>
            <a:ext cx="3071834" cy="1842188"/>
          </a:xfrm>
          <a:prstGeom prst="rect">
            <a:avLst/>
          </a:prstGeom>
          <a:noFill/>
        </p:spPr>
      </p:pic>
      <p:pic>
        <p:nvPicPr>
          <p:cNvPr id="5" name="Рисунок 4" descr="https://i.mycdn.me/i?r=AyH4iRPQ2q0otWIFepML2LxRlcwlWSdE8ESfCo2OKgUPMA"/>
          <p:cNvPicPr/>
          <p:nvPr/>
        </p:nvPicPr>
        <p:blipFill>
          <a:blip r:embed="rId3"/>
          <a:srcRect r="19934" b="26496"/>
          <a:stretch>
            <a:fillRect/>
          </a:stretch>
        </p:blipFill>
        <p:spPr bwMode="auto">
          <a:xfrm>
            <a:off x="4643438" y="3857628"/>
            <a:ext cx="3165475" cy="21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764704"/>
            <a:ext cx="65722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вышеперечисленные методы и приёмы организации обучения в той или иной степени стимулируют познавательную активность учащихся с ОВЗ.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4357694"/>
            <a:ext cx="5413710" cy="175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717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 t="24219" r="16191" b="15233"/>
          <a:stretch>
            <a:fillRect/>
          </a:stretch>
        </p:blipFill>
        <p:spPr bwMode="auto">
          <a:xfrm>
            <a:off x="142844" y="714356"/>
            <a:ext cx="8715436" cy="564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406705" cy="1701845"/>
          </a:xfrm>
        </p:spPr>
        <p:txBody>
          <a:bodyPr/>
          <a:lstStyle/>
          <a:p>
            <a:r>
              <a:rPr lang="ru-RU" b="1" dirty="0" smtClean="0"/>
              <a:t>СПАСИБО ЗА ВНИМАНИЕ</a:t>
            </a:r>
            <a:endParaRPr lang="ru-RU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214554"/>
            <a:ext cx="6768752" cy="432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040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 t="24219" r="16191" b="15233"/>
          <a:stretch>
            <a:fillRect/>
          </a:stretch>
        </p:blipFill>
        <p:spPr bwMode="auto">
          <a:xfrm>
            <a:off x="142844" y="714356"/>
            <a:ext cx="8715436" cy="564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71480"/>
            <a:ext cx="7643865" cy="5786477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синий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—спокойствие, удовлетворенность; 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чувство уверенности,  настойчивость;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символизирует силу волевого усилия, благополучие; 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активность, стремление к общению, экспансивность, веселость.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Дополнительные цвета: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Фиолетовый-подавление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чувств </a:t>
            </a:r>
          </a:p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Коричневый-тревожное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Черный-негативное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Серый- безразличие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тревожность, стресс, переживание страха, огорчения.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286256"/>
            <a:ext cx="6343672" cy="13525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.mycdn.me/i?r=AyH4iRPQ2q0otWIFepML2LxRLl_vgF-t8ghHaAPnvYXA-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530404" cy="5000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571635"/>
          </a:xfrm>
        </p:spPr>
        <p:txBody>
          <a:bodyPr/>
          <a:lstStyle/>
          <a:p>
            <a:r>
              <a:rPr lang="ru-RU" dirty="0" smtClean="0"/>
              <a:t>Традиционные принципы работы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428868"/>
            <a:ext cx="6415110" cy="3209932"/>
          </a:xfrm>
        </p:spPr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доступность, наглядность, систематичность и последовательность 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64307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Общие принципы и правила коррекционной работы: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700862" cy="4143404"/>
          </a:xfrm>
        </p:spPr>
        <p:txBody>
          <a:bodyPr/>
          <a:lstStyle/>
          <a:p>
            <a:r>
              <a:rPr lang="ru-RU" i="1" dirty="0" smtClean="0"/>
              <a:t>1. </a:t>
            </a:r>
            <a:r>
              <a:rPr lang="ru-RU" b="1" i="1" dirty="0" smtClean="0"/>
              <a:t>Индивидуальный подход к каждому ученику</a:t>
            </a:r>
            <a:r>
              <a:rPr lang="ru-RU" i="1" dirty="0" smtClean="0"/>
              <a:t>.</a:t>
            </a:r>
            <a:endParaRPr lang="ru-RU" dirty="0" smtClean="0"/>
          </a:p>
          <a:p>
            <a:r>
              <a:rPr lang="ru-RU" i="1" dirty="0" smtClean="0"/>
              <a:t>2</a:t>
            </a:r>
            <a:r>
              <a:rPr lang="ru-RU" b="1" i="1" dirty="0" smtClean="0"/>
              <a:t>. Предотвращение наступления утомления</a:t>
            </a:r>
            <a:r>
              <a:rPr lang="ru-RU" i="1" dirty="0" smtClean="0"/>
              <a:t>. </a:t>
            </a:r>
            <a:endParaRPr lang="ru-RU" dirty="0" smtClean="0"/>
          </a:p>
          <a:p>
            <a:r>
              <a:rPr lang="ru-RU" b="1" i="1" dirty="0" smtClean="0"/>
              <a:t>3. Использование методов, активизирующих познавательную и практическую деятельность обучающихся, формирующих необходимые учебные навыки.</a:t>
            </a:r>
            <a:endParaRPr lang="ru-RU" b="1" dirty="0" smtClean="0"/>
          </a:p>
          <a:p>
            <a:r>
              <a:rPr lang="ru-RU" b="1" i="1" dirty="0" smtClean="0"/>
              <a:t>4. Проявление педагогического такта. 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5"/>
            <a:ext cx="7743852" cy="2786081"/>
          </a:xfrm>
        </p:spPr>
        <p:txBody>
          <a:bodyPr/>
          <a:lstStyle/>
          <a:p>
            <a:r>
              <a:rPr lang="ru-RU" sz="2400" b="1" dirty="0" smtClean="0"/>
              <a:t>ИНДИВИДУАЛЬНЫЙ ОБРАЗОВАТЕЛЬНЫЙ МАРШРУТ ОБУЧАЮЩЕГОСЯ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6572296" cy="4067188"/>
          </a:xfrm>
        </p:spPr>
        <p:txBody>
          <a:bodyPr/>
          <a:lstStyle/>
          <a:p>
            <a:r>
              <a:rPr lang="ru-RU" sz="1400" b="1" dirty="0" smtClean="0"/>
              <a:t>Ф.И. </a:t>
            </a:r>
            <a:r>
              <a:rPr lang="ru-RU" sz="1400" b="1" dirty="0" smtClean="0"/>
              <a:t>ребенка ___________</a:t>
            </a:r>
            <a:endParaRPr lang="ru-RU" sz="1400" dirty="0" smtClean="0"/>
          </a:p>
          <a:p>
            <a:r>
              <a:rPr lang="ru-RU" sz="1400" b="1" dirty="0" smtClean="0"/>
              <a:t>Дата рождения  Возраст поступления в школу</a:t>
            </a:r>
            <a:endParaRPr lang="ru-RU" sz="1400" dirty="0" smtClean="0"/>
          </a:p>
          <a:p>
            <a:r>
              <a:rPr lang="ru-RU" sz="1400" b="1" dirty="0" smtClean="0"/>
              <a:t>Класс      </a:t>
            </a:r>
            <a:endParaRPr lang="ru-RU" sz="1400" dirty="0" smtClean="0"/>
          </a:p>
          <a:p>
            <a:r>
              <a:rPr lang="ru-RU" sz="1400" b="1" dirty="0" smtClean="0"/>
              <a:t>Состояние здоровья на момент поступления в МОУ:</a:t>
            </a:r>
            <a:endParaRPr lang="ru-RU" sz="1400" dirty="0" smtClean="0"/>
          </a:p>
          <a:p>
            <a:r>
              <a:rPr lang="ru-RU" sz="1400" b="1" dirty="0" smtClean="0"/>
              <a:t>Общие сведения о семье: </a:t>
            </a:r>
            <a:endParaRPr lang="ru-RU" sz="1400" dirty="0" smtClean="0"/>
          </a:p>
          <a:p>
            <a:r>
              <a:rPr lang="ru-RU" sz="1400" u="sng" dirty="0" smtClean="0"/>
              <a:t>мать: </a:t>
            </a:r>
            <a:endParaRPr lang="ru-RU" sz="1400" dirty="0" smtClean="0"/>
          </a:p>
          <a:p>
            <a:r>
              <a:rPr lang="ru-RU" sz="1400" u="sng" dirty="0" smtClean="0"/>
              <a:t>отец: </a:t>
            </a:r>
            <a:endParaRPr lang="ru-RU" sz="1400" dirty="0" smtClean="0"/>
          </a:p>
          <a:p>
            <a:r>
              <a:rPr lang="ru-RU" sz="1400" b="1" dirty="0" smtClean="0"/>
              <a:t>Готовность к обучению в школе:</a:t>
            </a:r>
            <a:endParaRPr lang="ru-RU" sz="1400" dirty="0" smtClean="0"/>
          </a:p>
          <a:p>
            <a:r>
              <a:rPr lang="ru-RU" sz="1400" b="1" dirty="0" smtClean="0"/>
              <a:t>Рекомендации ПМПК</a:t>
            </a:r>
            <a:r>
              <a:rPr lang="ru-RU" sz="1400" dirty="0" smtClean="0"/>
              <a:t>: Обучение по адаптированной основной общеобразовательной программе для обучающихся ЗПР на ..... учебный год. Индивидуальная программа психолого-педагогического сопровождения: коррекция всех сторон речи, развитие когнитивных способностей, коммуникативной сферы.</a:t>
            </a:r>
          </a:p>
          <a:p>
            <a:r>
              <a:rPr lang="ru-RU" sz="1400" dirty="0" smtClean="0"/>
              <a:t>Динамическое наблюдение психиатра .</a:t>
            </a:r>
          </a:p>
          <a:p>
            <a:r>
              <a:rPr lang="ru-RU" sz="1400" b="1" dirty="0" smtClean="0"/>
              <a:t>Формы организации учебной деятельности: </a:t>
            </a:r>
            <a:r>
              <a:rPr lang="ru-RU" sz="1400" u="sng" dirty="0" smtClean="0"/>
              <a:t>в образовательном классе. 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642918"/>
            <a:ext cx="7458100" cy="92869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Индивидуальная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программа развития Н……</a:t>
            </a:r>
            <a:b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в учебной деятельности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785926"/>
            <a:ext cx="6486548" cy="3852874"/>
          </a:xfrm>
        </p:spPr>
        <p:txBody>
          <a:bodyPr/>
          <a:lstStyle/>
          <a:p>
            <a:r>
              <a:rPr lang="ru-RU" sz="2000" b="1" dirty="0" smtClean="0"/>
              <a:t>Ученица Н</a:t>
            </a:r>
            <a:r>
              <a:rPr lang="ru-RU" sz="2000" dirty="0" smtClean="0"/>
              <a:t>. </a:t>
            </a:r>
            <a:r>
              <a:rPr lang="ru-RU" sz="2000" dirty="0" smtClean="0"/>
              <a:t>– подготовлена </a:t>
            </a:r>
            <a:r>
              <a:rPr lang="ru-RU" sz="2000" dirty="0" smtClean="0"/>
              <a:t>к школе на среднем уровне девочка. Знает буквы, но читать не может. С высоким уровнем тревожности и заниженной самооценкой. Хорошо понимает словесное объяснение, но отвечает односложно, в диалоге зажата, в группе работать не может. Задания на анализ, синтез, сравнение выполняет с трудом. Самостоятельно не работает – ждёт инструкции и помощи. Хорошо запоминает информацию в виде схем, рисунков, видеофрагментов. Хорошо работает с моделями. Любит работу, в которой правила осваиваются через движение.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1341</TotalTime>
  <Words>841</Words>
  <Application>Microsoft Office PowerPoint</Application>
  <PresentationFormat>Экран (4:3)</PresentationFormat>
  <Paragraphs>165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Из опыта работы учителя начальных  классов Слепухиной Ольги Леонидовны</vt:lpstr>
      <vt:lpstr>Презентация PowerPoint</vt:lpstr>
      <vt:lpstr>Презентация PowerPoint</vt:lpstr>
      <vt:lpstr>Презентация PowerPoint</vt:lpstr>
      <vt:lpstr>Презентация PowerPoint</vt:lpstr>
      <vt:lpstr>Традиционные принципы работы</vt:lpstr>
      <vt:lpstr>Общие принципы и правила коррекционной работы: </vt:lpstr>
      <vt:lpstr>ИНДИВИДУАЛЬНЫЙ ОБРАЗОВАТЕЛЬНЫЙ МАРШРУТ ОБУЧАЮЩЕГОСЯ   </vt:lpstr>
      <vt:lpstr>Индивидуальная программа развития Н……  в учебной деятельности.</vt:lpstr>
      <vt:lpstr>Индивидуальная программа развития ученицы Н. в учебной деятельности. </vt:lpstr>
      <vt:lpstr>Виды деятельности учителя, позволяющие устранять пробелы ученика в учебной деятельности.</vt:lpstr>
      <vt:lpstr>Структура урока при  внутренней дифференциации</vt:lpstr>
      <vt:lpstr>Приветствие.  Установка.   Минутки создания хорошего настроения, проводимые в парах  </vt:lpstr>
      <vt:lpstr>Сигнальные карточки</vt:lpstr>
      <vt:lpstr>«Светофор»</vt:lpstr>
      <vt:lpstr>Презентация PowerPoint</vt:lpstr>
      <vt:lpstr>Письмо с «дырками». </vt:lpstr>
      <vt:lpstr>Папка-памятка, Зрительные диктанты профессра И.Т Федоренко,  </vt:lpstr>
      <vt:lpstr>  Групповая работа     </vt:lpstr>
      <vt:lpstr>Приём  «Аргументация своего ответа»</vt:lpstr>
      <vt:lpstr>«Лестница   успеха» </vt:lpstr>
      <vt:lpstr>Приём «Утверждение»</vt:lpstr>
      <vt:lpstr>Приём «Незаконченное предложение»</vt:lpstr>
      <vt:lpstr>Алгоритмы устной самооценки</vt:lpstr>
      <vt:lpstr>Работа с родителями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Выработка самооценки учащихся начальных классов</dc:title>
  <dc:creator>MaKsImUs</dc:creator>
  <cp:lastModifiedBy>Учитель</cp:lastModifiedBy>
  <cp:revision>142</cp:revision>
  <dcterms:created xsi:type="dcterms:W3CDTF">2014-11-03T13:52:01Z</dcterms:created>
  <dcterms:modified xsi:type="dcterms:W3CDTF">2020-04-01T08:38:24Z</dcterms:modified>
</cp:coreProperties>
</file>