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7" r:id="rId3"/>
    <p:sldId id="298" r:id="rId4"/>
    <p:sldId id="307" r:id="rId5"/>
    <p:sldId id="308" r:id="rId6"/>
    <p:sldId id="258" r:id="rId7"/>
    <p:sldId id="259" r:id="rId8"/>
    <p:sldId id="285" r:id="rId9"/>
    <p:sldId id="262" r:id="rId10"/>
    <p:sldId id="264" r:id="rId11"/>
    <p:sldId id="265" r:id="rId12"/>
    <p:sldId id="280" r:id="rId13"/>
    <p:sldId id="267" r:id="rId14"/>
    <p:sldId id="281" r:id="rId15"/>
    <p:sldId id="282" r:id="rId16"/>
    <p:sldId id="283" r:id="rId17"/>
    <p:sldId id="284" r:id="rId18"/>
    <p:sldId id="272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9" r:id="rId27"/>
    <p:sldId id="300" r:id="rId28"/>
    <p:sldId id="293" r:id="rId29"/>
    <p:sldId id="301" r:id="rId30"/>
    <p:sldId id="302" r:id="rId31"/>
    <p:sldId id="303" r:id="rId32"/>
    <p:sldId id="294" r:id="rId33"/>
    <p:sldId id="304" r:id="rId34"/>
    <p:sldId id="305" r:id="rId35"/>
    <p:sldId id="306" r:id="rId36"/>
    <p:sldId id="296" r:id="rId37"/>
    <p:sldId id="295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31" autoAdjust="0"/>
    <p:restoredTop sz="94660"/>
  </p:normalViewPr>
  <p:slideViewPr>
    <p:cSldViewPr>
      <p:cViewPr varScale="1">
        <p:scale>
          <a:sx n="71" d="100"/>
          <a:sy n="71" d="100"/>
        </p:scale>
        <p:origin x="-48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ответственность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всегда</c:v>
                </c:pt>
                <c:pt idx="1">
                  <c:v>часто</c:v>
                </c:pt>
                <c:pt idx="2">
                  <c:v>иногда</c:v>
                </c:pt>
                <c:pt idx="3">
                  <c:v>редко</c:v>
                </c:pt>
                <c:pt idx="4">
                  <c:v>никогда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7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АП</c:v>
                </c:pt>
              </c:strCache>
            </c:strRef>
          </c:tx>
          <c:cat>
            <c:strRef>
              <c:f>Лист1!$A$2:$A$15</c:f>
              <c:strCache>
                <c:ptCount val="12"/>
                <c:pt idx="0">
                  <c:v>русский язык</c:v>
                </c:pt>
                <c:pt idx="1">
                  <c:v>литература</c:v>
                </c:pt>
                <c:pt idx="2">
                  <c:v>анг.яз</c:v>
                </c:pt>
                <c:pt idx="3">
                  <c:v>матем</c:v>
                </c:pt>
                <c:pt idx="4">
                  <c:v>окр.мир</c:v>
                </c:pt>
                <c:pt idx="5">
                  <c:v>физра</c:v>
                </c:pt>
                <c:pt idx="6">
                  <c:v>технолог</c:v>
                </c:pt>
                <c:pt idx="7">
                  <c:v>музыка</c:v>
                </c:pt>
                <c:pt idx="8">
                  <c:v>ИЗО</c:v>
                </c:pt>
                <c:pt idx="9">
                  <c:v>ОРКиСЭ</c:v>
                </c:pt>
                <c:pt idx="10">
                  <c:v>Я- читатель</c:v>
                </c:pt>
                <c:pt idx="11">
                  <c:v>Риторика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6</c:v>
                </c:pt>
                <c:pt idx="1">
                  <c:v>13</c:v>
                </c:pt>
                <c:pt idx="2">
                  <c:v>5</c:v>
                </c:pt>
                <c:pt idx="3">
                  <c:v>10</c:v>
                </c:pt>
                <c:pt idx="4">
                  <c:v>9</c:v>
                </c:pt>
                <c:pt idx="5">
                  <c:v>21</c:v>
                </c:pt>
                <c:pt idx="6">
                  <c:v>5</c:v>
                </c:pt>
                <c:pt idx="7">
                  <c:v>9</c:v>
                </c:pt>
                <c:pt idx="8">
                  <c:v>15</c:v>
                </c:pt>
                <c:pt idx="9">
                  <c:v>10</c:v>
                </c:pt>
                <c:pt idx="10">
                  <c:v>7</c:v>
                </c:pt>
                <c:pt idx="1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</c:v>
                </c:pt>
              </c:strCache>
            </c:strRef>
          </c:tx>
          <c:cat>
            <c:strRef>
              <c:f>Лист1!$A$2:$A$15</c:f>
              <c:strCache>
                <c:ptCount val="12"/>
                <c:pt idx="0">
                  <c:v>русский язык</c:v>
                </c:pt>
                <c:pt idx="1">
                  <c:v>литература</c:v>
                </c:pt>
                <c:pt idx="2">
                  <c:v>анг.яз</c:v>
                </c:pt>
                <c:pt idx="3">
                  <c:v>матем</c:v>
                </c:pt>
                <c:pt idx="4">
                  <c:v>окр.мир</c:v>
                </c:pt>
                <c:pt idx="5">
                  <c:v>физра</c:v>
                </c:pt>
                <c:pt idx="6">
                  <c:v>технолог</c:v>
                </c:pt>
                <c:pt idx="7">
                  <c:v>музыка</c:v>
                </c:pt>
                <c:pt idx="8">
                  <c:v>ИЗО</c:v>
                </c:pt>
                <c:pt idx="9">
                  <c:v>ОРКиСЭ</c:v>
                </c:pt>
                <c:pt idx="10">
                  <c:v>Я- читатель</c:v>
                </c:pt>
                <c:pt idx="11">
                  <c:v>Риторика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13</c:v>
                </c:pt>
                <c:pt idx="1">
                  <c:v>11</c:v>
                </c:pt>
                <c:pt idx="2">
                  <c:v>13</c:v>
                </c:pt>
                <c:pt idx="3">
                  <c:v>12</c:v>
                </c:pt>
                <c:pt idx="4">
                  <c:v>11</c:v>
                </c:pt>
                <c:pt idx="5">
                  <c:v>4</c:v>
                </c:pt>
                <c:pt idx="6">
                  <c:v>12</c:v>
                </c:pt>
                <c:pt idx="7">
                  <c:v>13</c:v>
                </c:pt>
                <c:pt idx="8">
                  <c:v>9</c:v>
                </c:pt>
                <c:pt idx="9">
                  <c:v>12</c:v>
                </c:pt>
                <c:pt idx="10">
                  <c:v>13</c:v>
                </c:pt>
                <c:pt idx="11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</c:v>
                </c:pt>
              </c:strCache>
            </c:strRef>
          </c:tx>
          <c:cat>
            <c:strRef>
              <c:f>Лист1!$A$2:$A$15</c:f>
              <c:strCache>
                <c:ptCount val="12"/>
                <c:pt idx="0">
                  <c:v>русский язык</c:v>
                </c:pt>
                <c:pt idx="1">
                  <c:v>литература</c:v>
                </c:pt>
                <c:pt idx="2">
                  <c:v>анг.яз</c:v>
                </c:pt>
                <c:pt idx="3">
                  <c:v>матем</c:v>
                </c:pt>
                <c:pt idx="4">
                  <c:v>окр.мир</c:v>
                </c:pt>
                <c:pt idx="5">
                  <c:v>физра</c:v>
                </c:pt>
                <c:pt idx="6">
                  <c:v>технолог</c:v>
                </c:pt>
                <c:pt idx="7">
                  <c:v>музыка</c:v>
                </c:pt>
                <c:pt idx="8">
                  <c:v>ИЗО</c:v>
                </c:pt>
                <c:pt idx="9">
                  <c:v>ОРКиСЭ</c:v>
                </c:pt>
                <c:pt idx="10">
                  <c:v>Я- читатель</c:v>
                </c:pt>
                <c:pt idx="11">
                  <c:v>Риторика</c:v>
                </c:pt>
              </c:strCache>
            </c:strRef>
          </c:cat>
          <c:val>
            <c:numRef>
              <c:f>Лист1!$D$2:$D$15</c:f>
              <c:numCache>
                <c:formatCode>General</c:formatCode>
                <c:ptCount val="14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0</c:v>
                </c:pt>
                <c:pt idx="6">
                  <c:v>6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</c:v>
                </c:pt>
              </c:strCache>
            </c:strRef>
          </c:tx>
          <c:cat>
            <c:strRef>
              <c:f>Лист1!$A$2:$A$15</c:f>
              <c:strCache>
                <c:ptCount val="12"/>
                <c:pt idx="0">
                  <c:v>русский язык</c:v>
                </c:pt>
                <c:pt idx="1">
                  <c:v>литература</c:v>
                </c:pt>
                <c:pt idx="2">
                  <c:v>анг.яз</c:v>
                </c:pt>
                <c:pt idx="3">
                  <c:v>матем</c:v>
                </c:pt>
                <c:pt idx="4">
                  <c:v>окр.мир</c:v>
                </c:pt>
                <c:pt idx="5">
                  <c:v>физра</c:v>
                </c:pt>
                <c:pt idx="6">
                  <c:v>технолог</c:v>
                </c:pt>
                <c:pt idx="7">
                  <c:v>музыка</c:v>
                </c:pt>
                <c:pt idx="8">
                  <c:v>ИЗО</c:v>
                </c:pt>
                <c:pt idx="9">
                  <c:v>ОРКиСЭ</c:v>
                </c:pt>
                <c:pt idx="10">
                  <c:v>Я- читатель</c:v>
                </c:pt>
                <c:pt idx="11">
                  <c:v>Риторика</c:v>
                </c:pt>
              </c:strCache>
            </c:strRef>
          </c:cat>
          <c:val>
            <c:numRef>
              <c:f>Лист1!$E$2:$E$15</c:f>
              <c:numCache>
                <c:formatCode>General</c:formatCode>
                <c:ptCount val="14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КО</c:v>
                </c:pt>
              </c:strCache>
            </c:strRef>
          </c:tx>
          <c:cat>
            <c:strRef>
              <c:f>Лист1!$A$2:$A$15</c:f>
              <c:strCache>
                <c:ptCount val="12"/>
                <c:pt idx="0">
                  <c:v>русский язык</c:v>
                </c:pt>
                <c:pt idx="1">
                  <c:v>литература</c:v>
                </c:pt>
                <c:pt idx="2">
                  <c:v>анг.яз</c:v>
                </c:pt>
                <c:pt idx="3">
                  <c:v>матем</c:v>
                </c:pt>
                <c:pt idx="4">
                  <c:v>окр.мир</c:v>
                </c:pt>
                <c:pt idx="5">
                  <c:v>физра</c:v>
                </c:pt>
                <c:pt idx="6">
                  <c:v>технолог</c:v>
                </c:pt>
                <c:pt idx="7">
                  <c:v>музыка</c:v>
                </c:pt>
                <c:pt idx="8">
                  <c:v>ИЗО</c:v>
                </c:pt>
                <c:pt idx="9">
                  <c:v>ОРКиСЭ</c:v>
                </c:pt>
                <c:pt idx="10">
                  <c:v>Я- читатель</c:v>
                </c:pt>
                <c:pt idx="11">
                  <c:v>Риторика</c:v>
                </c:pt>
              </c:strCache>
            </c:strRef>
          </c:cat>
          <c:val>
            <c:numRef>
              <c:f>Лист1!$F$2:$F$15</c:f>
              <c:numCache>
                <c:formatCode>General</c:formatCode>
                <c:ptCount val="14"/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1">
                  <c:v>1</c:v>
                </c:pt>
              </c:numCache>
            </c:numRef>
          </c:val>
        </c:ser>
        <c:axId val="145435648"/>
        <c:axId val="145138432"/>
      </c:barChart>
      <c:catAx>
        <c:axId val="145435648"/>
        <c:scaling>
          <c:orientation val="minMax"/>
        </c:scaling>
        <c:axPos val="b"/>
        <c:tickLblPos val="nextTo"/>
        <c:crossAx val="145138432"/>
        <c:crosses val="autoZero"/>
        <c:auto val="1"/>
        <c:lblAlgn val="ctr"/>
        <c:lblOffset val="100"/>
      </c:catAx>
      <c:valAx>
        <c:axId val="145138432"/>
        <c:scaling>
          <c:orientation val="minMax"/>
        </c:scaling>
        <c:axPos val="l"/>
        <c:majorGridlines/>
        <c:numFmt formatCode="General" sourceLinked="1"/>
        <c:tickLblPos val="nextTo"/>
        <c:crossAx val="1454356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АП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axId val="145513088"/>
        <c:axId val="145523072"/>
      </c:barChart>
      <c:catAx>
        <c:axId val="145513088"/>
        <c:scaling>
          <c:orientation val="minMax"/>
        </c:scaling>
        <c:axPos val="b"/>
        <c:tickLblPos val="nextTo"/>
        <c:crossAx val="145523072"/>
        <c:crosses val="autoZero"/>
        <c:auto val="1"/>
        <c:lblAlgn val="ctr"/>
        <c:lblOffset val="100"/>
      </c:catAx>
      <c:valAx>
        <c:axId val="145523072"/>
        <c:scaling>
          <c:orientation val="minMax"/>
        </c:scaling>
        <c:axPos val="l"/>
        <c:majorGridlines/>
        <c:numFmt formatCode="General" sourceLinked="1"/>
        <c:tickLblPos val="nextTo"/>
        <c:crossAx val="1455130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4400" dirty="0"/>
              <a:t>Ты в классе</a:t>
            </a:r>
          </a:p>
        </c:rich>
      </c:tx>
      <c:layout>
        <c:manualLayout>
          <c:xMode val="edge"/>
          <c:yMode val="edge"/>
          <c:x val="0.20687312002416069"/>
          <c:y val="2.0732011409136046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 в классе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активный, полноправный член кол-ва</c:v>
                </c:pt>
                <c:pt idx="1">
                  <c:v>участвует в большинстве дел</c:v>
                </c:pt>
                <c:pt idx="2">
                  <c:v>участвует в половине дел</c:v>
                </c:pt>
                <c:pt idx="3">
                  <c:v>не чуствует привязанности к кол-ву</c:v>
                </c:pt>
                <c:pt idx="4">
                  <c:v>делами класса не интересуется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3</c:v>
                </c:pt>
                <c:pt idx="2">
                  <c:v>9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056702110422716"/>
          <c:y val="2.439547119585379E-2"/>
          <c:w val="0.32893432305438702"/>
          <c:h val="0.9756045288041463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Взаимопомощь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всегда</c:v>
                </c:pt>
                <c:pt idx="1">
                  <c:v>часто</c:v>
                </c:pt>
                <c:pt idx="2">
                  <c:v>иногда</c:v>
                </c:pt>
                <c:pt idx="3">
                  <c:v>редко</c:v>
                </c:pt>
                <c:pt idx="4">
                  <c:v>никогда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4800" dirty="0"/>
              <a:t>Самооценка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Самооценка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высокая</c:v>
                </c:pt>
                <c:pt idx="1">
                  <c:v>средняя</c:v>
                </c:pt>
                <c:pt idx="2">
                  <c:v>низкая</c:v>
                </c:pt>
                <c:pt idx="3">
                  <c:v>пограничная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12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Мальчики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Вова</c:v>
                </c:pt>
                <c:pt idx="1">
                  <c:v>Влад</c:v>
                </c:pt>
                <c:pt idx="2">
                  <c:v>Илья</c:v>
                </c:pt>
                <c:pt idx="3">
                  <c:v>Ваня</c:v>
                </c:pt>
                <c:pt idx="4">
                  <c:v>Сережа</c:v>
                </c:pt>
                <c:pt idx="5">
                  <c:v>Костя</c:v>
                </c:pt>
                <c:pt idx="6">
                  <c:v>Рома</c:v>
                </c:pt>
                <c:pt idx="7">
                  <c:v>Пахом</c:v>
                </c:pt>
                <c:pt idx="8">
                  <c:v>Коля</c:v>
                </c:pt>
                <c:pt idx="9">
                  <c:v>Степа</c:v>
                </c:pt>
                <c:pt idx="10">
                  <c:v>Матвей</c:v>
                </c:pt>
                <c:pt idx="11">
                  <c:v>Миша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7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axId val="146729216"/>
        <c:axId val="146731008"/>
      </c:barChart>
      <c:catAx>
        <c:axId val="146729216"/>
        <c:scaling>
          <c:orientation val="minMax"/>
        </c:scaling>
        <c:axPos val="b"/>
        <c:majorTickMark val="none"/>
        <c:tickLblPos val="nextTo"/>
        <c:crossAx val="146731008"/>
        <c:crosses val="autoZero"/>
        <c:auto val="1"/>
        <c:lblAlgn val="ctr"/>
        <c:lblOffset val="100"/>
      </c:catAx>
      <c:valAx>
        <c:axId val="1467310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467292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Девочки</c:v>
                </c:pt>
              </c:strCache>
            </c:strRef>
          </c:tx>
          <c:cat>
            <c:strRef>
              <c:f>Лист1!$A$2:$A$15</c:f>
              <c:strCache>
                <c:ptCount val="14"/>
                <c:pt idx="0">
                  <c:v>Ульяна</c:v>
                </c:pt>
                <c:pt idx="1">
                  <c:v>София</c:v>
                </c:pt>
                <c:pt idx="2">
                  <c:v>Лариса</c:v>
                </c:pt>
                <c:pt idx="3">
                  <c:v>Ксюша</c:v>
                </c:pt>
                <c:pt idx="4">
                  <c:v>Влада</c:v>
                </c:pt>
                <c:pt idx="5">
                  <c:v>Лена</c:v>
                </c:pt>
                <c:pt idx="6">
                  <c:v>Алиса</c:v>
                </c:pt>
                <c:pt idx="7">
                  <c:v>Алена</c:v>
                </c:pt>
                <c:pt idx="8">
                  <c:v>Диана</c:v>
                </c:pt>
                <c:pt idx="9">
                  <c:v>Диана</c:v>
                </c:pt>
                <c:pt idx="10">
                  <c:v>Настя</c:v>
                </c:pt>
                <c:pt idx="11">
                  <c:v>Аня</c:v>
                </c:pt>
                <c:pt idx="12">
                  <c:v>Полина</c:v>
                </c:pt>
                <c:pt idx="13">
                  <c:v>Вика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0</c:v>
                </c:pt>
              </c:numCache>
            </c:numRef>
          </c:val>
        </c:ser>
        <c:axId val="145178624"/>
        <c:axId val="145180160"/>
      </c:barChart>
      <c:catAx>
        <c:axId val="145178624"/>
        <c:scaling>
          <c:orientation val="minMax"/>
        </c:scaling>
        <c:axPos val="b"/>
        <c:tickLblPos val="nextTo"/>
        <c:crossAx val="145180160"/>
        <c:crosses val="autoZero"/>
        <c:auto val="1"/>
        <c:lblAlgn val="ctr"/>
        <c:lblOffset val="100"/>
      </c:catAx>
      <c:valAx>
        <c:axId val="145180160"/>
        <c:scaling>
          <c:orientation val="minMax"/>
        </c:scaling>
        <c:axPos val="l"/>
        <c:majorGridlines/>
        <c:numFmt formatCode="General" sourceLinked="1"/>
        <c:tickLblPos val="nextTo"/>
        <c:crossAx val="1451786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84A789-4CD5-4CB8-BF14-10D83F4A9867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048D00-BE71-4222-A667-0A8B2F6F4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5A87A-BED6-4B14-9CB4-837BECBB3D81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DFD4-A64D-4533-AD4A-87910AFE7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6263-61D2-442D-AB98-39875F6FD5A9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971C6-D8A1-41FD-A7ED-6EF62EAD2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0B5D-F144-4519-BF75-D188FAF5AD31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306A3-7B66-4CAB-9E85-F51EDE606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400C7-2367-437A-8A97-3A9E230834BC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B830E-2291-42F6-85C7-24CECAB34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367A-660B-4DB3-9279-374E053B7EA9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B0FB3-E8A9-4974-AFBC-49FE39B29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1ECF-D8EC-468F-9B26-C18880341020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E2B70-14E7-4FDC-9CC5-BB6867D3A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AFF2-D1DD-4F88-B587-01B5B8A46A46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8A7CA-8F4E-43D4-94B9-9AD35D6EA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9241-4E63-4FDD-B810-F3EC07FA3D87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4F49-BCAC-48AE-BB8C-EEC09EAFC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3C50F-A8D3-401C-ADF1-92437C52690F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AE79D-9DDD-4E06-BDB9-FF6674F51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D0DE-4AC8-45DC-8AC9-07B09E58C00A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09D7-5C45-4173-B1FF-DA6C09875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60CE-55EF-4C83-8C83-36821661B5E6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B5FC6-6911-4F88-947D-98CFCC2FE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DDD2B-54AA-42B4-B22A-22498BB211D2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2A2B4-7347-4AC9-8227-4867527AB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4A93F-33CC-4612-9BBF-C587E577F3B6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1BD0-EC7B-4D70-B7BA-690577565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2A5CB5-CB75-4AE2-8827-63985EEE54F0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6B5E1E-7486-4913-9AB4-4F78276FB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785794"/>
            <a:ext cx="5475303" cy="421484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Родительское собрание.</a:t>
            </a:r>
          </a:p>
          <a:p>
            <a:pPr eaLnBrk="1" hangingPunct="1">
              <a:spcBef>
                <a:spcPct val="0"/>
              </a:spcBef>
            </a:pPr>
            <a:r>
              <a:rPr 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7.11.2019г.</a:t>
            </a:r>
            <a:endParaRPr lang="ru-RU" sz="3600" b="1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Повестка дня:</a:t>
            </a:r>
          </a:p>
          <a:p>
            <a:pPr marL="742950" indent="-742950" eaLnBrk="1" hangingPunct="1">
              <a:spcBef>
                <a:spcPct val="0"/>
              </a:spcBef>
              <a:buAutoNum type="arabicPeriod"/>
            </a:pPr>
            <a:r>
              <a:rPr 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Возрастные особенности младшего </a:t>
            </a:r>
            <a:r>
              <a:rPr 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подростка.</a:t>
            </a:r>
          </a:p>
          <a:p>
            <a:pPr marL="742950" indent="-742950" eaLnBrk="1" hangingPunct="1">
              <a:spcBef>
                <a:spcPct val="0"/>
              </a:spcBef>
            </a:pPr>
            <a:r>
              <a:rPr 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2.ВПР.</a:t>
            </a:r>
          </a:p>
          <a:p>
            <a:pPr marL="742950" indent="-742950" eaLnBrk="1" hangingPunct="1">
              <a:spcBef>
                <a:spcPct val="0"/>
              </a:spcBef>
            </a:pPr>
            <a:r>
              <a:rPr 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3.Разное.</a:t>
            </a:r>
          </a:p>
          <a:p>
            <a:pPr marL="742950" indent="-742950" eaLnBrk="1" hangingPunct="1">
              <a:spcBef>
                <a:spcPct val="0"/>
              </a:spcBef>
            </a:pPr>
            <a:endParaRPr lang="ru-RU" sz="3600" b="1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3600" b="1" i="1" dirty="0" smtClean="0"/>
          </a:p>
          <a:p>
            <a:pPr eaLnBrk="1" hangingPunct="1">
              <a:lnSpc>
                <a:spcPct val="80000"/>
              </a:lnSpc>
            </a:pPr>
            <a:r>
              <a:rPr lang="ru-RU" sz="3600" b="1" i="1" dirty="0" smtClean="0"/>
              <a:t> </a:t>
            </a:r>
            <a:r>
              <a:rPr lang="ru-RU" sz="4000" b="1" i="1" dirty="0" smtClean="0">
                <a:solidFill>
                  <a:srgbClr val="FF3300"/>
                </a:solidFill>
              </a:rPr>
              <a:t>                               </a:t>
            </a:r>
            <a:endParaRPr lang="ru-RU" sz="4000" b="1" i="1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4000" b="1" i="1" dirty="0" smtClean="0">
                <a:solidFill>
                  <a:srgbClr val="FF3300"/>
                </a:solidFill>
              </a:rPr>
              <a:t>                       </a:t>
            </a:r>
            <a:endParaRPr lang="ru-RU" sz="4000" b="1" i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750" y="1714500"/>
            <a:ext cx="6858000" cy="1142996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5400" dirty="0">
              <a:solidFill>
                <a:schemeClr val="accent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100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DDE04-7594-4AAA-8FE7-BE4F18D63FDC}" type="slidenum">
              <a:rPr lang="ru-RU" sz="1600" smtClean="0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z="1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4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4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4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4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Как работать с учебным текстом: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88" y="1214438"/>
            <a:ext cx="7186612" cy="4643437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учить выделять главную мысль;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составлять план текста;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запоминать содержание текста и пересказывать его с опорой на план и т.д.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		Навык связного пересказа необязательно развивать только на учебном материале: можно попросить ребёнка рассказать содержание прочитанной книги, увиденного кинофильма, описать события прошедшего дня и пр.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6D868B-A9DD-4D33-B7A7-2143B2AE8476}" type="slidenum">
              <a:rPr lang="ru-RU" sz="14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357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4000" b="1" dirty="0" smtClean="0">
                <a:solidFill>
                  <a:srgbClr val="7030A0"/>
                </a:solidFill>
                <a:latin typeface="+mn-lt"/>
              </a:rPr>
              <a:t>Ведущий вид деятельности:</a:t>
            </a:r>
            <a:br>
              <a:rPr lang="ru-RU" sz="4000" b="1" dirty="0" smtClean="0">
                <a:solidFill>
                  <a:srgbClr val="7030A0"/>
                </a:solidFill>
                <a:latin typeface="+mn-lt"/>
              </a:rPr>
            </a:br>
            <a:r>
              <a:rPr lang="ru-RU" b="1" dirty="0" smtClean="0">
                <a:solidFill>
                  <a:srgbClr val="7030A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313" y="1285875"/>
            <a:ext cx="7786687" cy="484028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  В четвертом классе основным механизмом познания окружающего мира является учебная деятельность. В это время у большинства школьников намечается дифференциация учебных интересов, складывается разное отношение к учебным предметам: одни дисциплины нравятся больше, другие – меньше.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  Предпочтение тех или иных учебных предметов  во многом связано с индивидуальными склонностями и способностями ребенка: кому-то нравится математика, у кого-то ярко проявляются   лингвистические способности и т.д.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C2368A-F06B-4AE6-B4CE-EA65C7F75922}" type="slidenum">
              <a:rPr lang="ru-RU" sz="1400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4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439718"/>
          </a:xfrm>
        </p:spPr>
        <p:txBody>
          <a:bodyPr/>
          <a:lstStyle/>
          <a:p>
            <a:r>
              <a:rPr lang="ru-RU" dirty="0" smtClean="0"/>
              <a:t>Мое отношение к учебе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71604" y="785794"/>
          <a:ext cx="7072362" cy="5786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latin typeface="+mn-lt"/>
              </a:rPr>
              <a:t>Мотивация к школе бывает:</a:t>
            </a:r>
            <a:br>
              <a:rPr lang="ru-RU" sz="3200" b="1" i="1" dirty="0" smtClean="0">
                <a:latin typeface="+mn-lt"/>
              </a:rPr>
            </a:br>
            <a:endParaRPr lang="ru-RU" sz="3200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1071563"/>
            <a:ext cx="7686675" cy="67151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 smtClean="0"/>
              <a:t>  </a:t>
            </a:r>
            <a:r>
              <a:rPr lang="ru-RU" sz="2800" b="1" dirty="0" smtClean="0"/>
              <a:t>Негативная</a:t>
            </a:r>
            <a:r>
              <a:rPr lang="ru-RU" sz="2800" dirty="0" smtClean="0"/>
              <a:t>. Ребенку не хочется и не нравится ходить в школу. У таких детей даже при хорошем развитии психических процессов нет успешной обучаемости.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 Формальная. </a:t>
            </a:r>
            <a:r>
              <a:rPr lang="ru-RU" sz="2800" dirty="0" smtClean="0"/>
              <a:t>Ребенку нравится ходить в школу, но не для получения знаний, а ради формальных признаков: пообщаться с другими детьми, 	поиграть и т. п. У таких детей успеваемость 	обычно средняя.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 Содержательная</a:t>
            </a:r>
            <a:r>
              <a:rPr lang="ru-RU" sz="2800" dirty="0" smtClean="0"/>
              <a:t>. Ребенок любит ходить в  	школу,  ему нравится получать новые 	знания. Такие  дети обычно достаточно 			    успешны.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6666A6-C821-4E19-B58F-D4DE06D0C99A}" type="slidenum">
              <a:rPr lang="ru-RU" sz="14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3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43" presetClass="entr" presetSubtype="0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642942"/>
          </a:xfrm>
        </p:spPr>
        <p:txBody>
          <a:bodyPr/>
          <a:lstStyle/>
          <a:p>
            <a:r>
              <a:rPr lang="ru-RU" sz="3600" dirty="0" smtClean="0"/>
              <a:t>Отношение к учебе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071670" y="642918"/>
          <a:ext cx="664373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728" y="428604"/>
          <a:ext cx="7258072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525963"/>
          </a:xfrm>
        </p:spPr>
        <p:txBody>
          <a:bodyPr/>
          <a:lstStyle/>
          <a:p>
            <a:r>
              <a:rPr lang="ru-RU" dirty="0" smtClean="0"/>
              <a:t>Хотел бы ты перейти в другой класс? </a:t>
            </a:r>
          </a:p>
          <a:p>
            <a:pPr>
              <a:buNone/>
            </a:pPr>
            <a:r>
              <a:rPr lang="ru-RU" dirty="0" smtClean="0"/>
              <a:t>               Нет - 25 чел.      Да -1 чел</a:t>
            </a:r>
          </a:p>
          <a:p>
            <a:pPr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00166" y="357166"/>
          <a:ext cx="7186634" cy="576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63"/>
            <a:ext cx="8229600" cy="8572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2060"/>
                </a:solidFill>
                <a:latin typeface="+mn-lt"/>
              </a:rPr>
              <a:t>Новообразование:</a:t>
            </a:r>
            <a:br>
              <a:rPr lang="ru-RU" sz="3600" b="1" i="1" dirty="0" smtClean="0">
                <a:solidFill>
                  <a:srgbClr val="002060"/>
                </a:solidFill>
                <a:latin typeface="+mn-lt"/>
              </a:rPr>
            </a:br>
            <a:endParaRPr lang="ru-RU" sz="36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0" y="928688"/>
            <a:ext cx="7258050" cy="51974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Дети четвертых классов вполне в состоянии управлять собой и внешне – своим поведением, и внутренне – своими психическими процессами и чувствами. У четвероклассников уже встречаются самооценки различных типов: адекватные, завышенные и заниженные.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Рекомендация: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/>
              <a:t>         Если ученик  себя переоценивает, то обратите внимание на его неудачи. И объясните, как их можно избежать.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    Если он себя недооценивает, просто за что-нибудь похвалите его. Так он научится  	адекватно себя оценивать.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6EDA0-9999-4290-93E5-648CF6690DF6}" type="slidenum">
              <a:rPr lang="ru-RU" sz="1400" b="1" smtClean="0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z="14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3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43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071670" y="285728"/>
          <a:ext cx="6615130" cy="584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58175" cy="6083300"/>
          </a:xfrm>
        </p:spPr>
        <p:txBody>
          <a:bodyPr anchor="b">
            <a:normAutofit/>
          </a:bodyPr>
          <a:lstStyle/>
          <a:p>
            <a:pPr algn="l"/>
            <a:r>
              <a:rPr lang="ru-RU" sz="2000" smtClean="0"/>
              <a:t>Статья 63 Семейного кодекса РФ </a:t>
            </a:r>
            <a:br>
              <a:rPr lang="ru-RU" sz="2000" smtClean="0"/>
            </a:br>
            <a:r>
              <a:rPr lang="ru-RU" sz="2000" smtClean="0"/>
              <a:t>1. Родители имеют право и обязаны воспитывать своих детей. 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детей.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2. Родители обязаны обеспечить получение детьми основного общего образования. Родители с учетом мнения детей имеют право выбора образовательного учреждения и формы обучения детей до получения ими среднего общего образования.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Статья 65 Семейного кодекса</a:t>
            </a:r>
            <a:br>
              <a:rPr lang="ru-RU" sz="2000" smtClean="0"/>
            </a:br>
            <a:r>
              <a:rPr lang="ru-RU" sz="2000" smtClean="0"/>
              <a:t> Родительские права не могут осуществляться в противоречии с интересами детей. Обеспечение интересов детей должно быть предметом основной заботы их родителей. При осуществлении родительских прав родители не вправе причинять вред физическому и психическому здоровью детей, их нравственному развитию.</a:t>
            </a:r>
            <a:r>
              <a:rPr lang="ru-RU" smtClean="0"/>
              <a:t>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14480" y="214290"/>
          <a:ext cx="6929486" cy="5911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857356" y="357166"/>
          <a:ext cx="6829444" cy="576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dirty="0" smtClean="0"/>
              <a:t>Игра «Вперед к успеху»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928670"/>
            <a:ext cx="6858048" cy="571504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Учеба</a:t>
            </a:r>
            <a:r>
              <a:rPr lang="ru-RU" sz="2400" dirty="0" smtClean="0"/>
              <a:t>- красный цвет (получают, если за неделю у детей в команде нет двоек за учебу)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Чтение</a:t>
            </a:r>
            <a:r>
              <a:rPr lang="ru-RU" sz="1800" b="1" dirty="0" smtClean="0"/>
              <a:t> </a:t>
            </a:r>
            <a:r>
              <a:rPr lang="ru-RU" sz="1800" dirty="0" smtClean="0"/>
              <a:t>– синий цвет (получают, если  ежедневно заполняется и сдается дневник чтения)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Дисциплина</a:t>
            </a:r>
            <a:r>
              <a:rPr lang="ru-RU" sz="2400" dirty="0" smtClean="0"/>
              <a:t> -  зеленый цвет (получают, если нет замечаний)</a:t>
            </a:r>
          </a:p>
          <a:p>
            <a:r>
              <a:rPr lang="ru-RU" sz="2000" b="1" dirty="0" smtClean="0"/>
              <a:t>Умение дружить</a:t>
            </a:r>
            <a:r>
              <a:rPr lang="ru-RU" sz="2000" dirty="0" smtClean="0"/>
              <a:t> </a:t>
            </a:r>
            <a:r>
              <a:rPr lang="ru-RU" sz="1800" dirty="0" smtClean="0"/>
              <a:t>– белый цвет (получают за умение сотрудничать и проводить время вместе, взаимодействие на переменах и прогулке)</a:t>
            </a:r>
          </a:p>
          <a:p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FFC000"/>
                </a:solidFill>
              </a:rPr>
              <a:t>Активное участие</a:t>
            </a:r>
            <a:r>
              <a:rPr lang="ru-RU" sz="1800" dirty="0" smtClean="0">
                <a:solidFill>
                  <a:srgbClr val="FFC000"/>
                </a:solidFill>
              </a:rPr>
              <a:t>  </a:t>
            </a:r>
            <a:r>
              <a:rPr lang="ru-RU" sz="1800" b="1" dirty="0" smtClean="0">
                <a:solidFill>
                  <a:srgbClr val="FFC000"/>
                </a:solidFill>
              </a:rPr>
              <a:t>в мероприятиях класса и школы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smtClean="0"/>
              <a:t>– оранжевый цвет(получают, если дети участвуют в разных, конкурсах, акциях, соревнованиях) </a:t>
            </a:r>
          </a:p>
          <a:p>
            <a:r>
              <a:rPr lang="ru-RU" sz="1800" dirty="0" smtClean="0"/>
              <a:t>        В конце недели подводятся итоги. Если команда получает за неделю все 5 цветных кирпичиков, то ей выдается кубок успеха. В конце триместра команда - победитель получает призы (</a:t>
            </a:r>
            <a:r>
              <a:rPr lang="ru-RU" sz="1800" i="1" dirty="0" smtClean="0"/>
              <a:t>билеты в кино для всей команды</a:t>
            </a:r>
            <a:r>
              <a:rPr lang="ru-RU" sz="1800" dirty="0" smtClean="0"/>
              <a:t>)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858" y="187382"/>
            <a:ext cx="6683765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  РАБОТЫ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768" y="1881757"/>
            <a:ext cx="7084041" cy="419149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ВПР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обеспечение единства образовательного пространства Российской Федерации и поддержки введения Федерального государственного образовательного стандарта за счет предоставления образовательным организациям единых проверочных материалов и единых критериев оценивания учебных достижений.</a:t>
            </a:r>
          </a:p>
          <a:p>
            <a:pPr algn="ctr"/>
            <a:endParaRPr lang="ru-RU" dirty="0"/>
          </a:p>
        </p:txBody>
      </p:sp>
      <p:pic>
        <p:nvPicPr>
          <p:cNvPr id="2050" name="Picture 2" descr="http://www.eduportal44.ru/Galich/imc/SiteAssets/DocLib7/%D0%A8%D0%BA%D0%BE%D0%BB%D0%B0%20%D0%BC%D0%BE%D0%BB%D0%BE%D0%B4%D0%BE%D0%B3%D0%BE%20%D0%BF%D0%B5%D0%B4%D0%B0%D0%B3%D0%BE%D0%B3%D0%B0/adb9f7a0f896613de5f95a6bf98c767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8558" y="3562056"/>
            <a:ext cx="1715443" cy="329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2203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910" y="173734"/>
            <a:ext cx="6683765" cy="1280890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будет проходить по следующим правилам: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779" y="1614986"/>
            <a:ext cx="7441104" cy="4935940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каждый предмет будет отведен свой день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alt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написание ответов на каждый предмет отведено 45 минут;</a:t>
            </a:r>
          </a:p>
          <a:p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пользоваться любыми учебниками во время выполнения заданий;</a:t>
            </a:r>
          </a:p>
          <a:p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журнале будет выставлен бал за ВПР, как при контрольной 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работе;</a:t>
            </a:r>
            <a:endParaRPr lang="ru-RU" alt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7449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130" y="334095"/>
            <a:ext cx="6683765" cy="5945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endParaRPr lang="ru-RU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3042" y="857232"/>
            <a:ext cx="7016126" cy="52842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проверочной работы по русскому языку состоит из двух частей, которые выполняются в разные дни и различаются по содержанию и количеству заданий. </a:t>
            </a:r>
            <a:endParaRPr lang="ru-RU" dirty="0" smtClean="0"/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содержит 3 задания: диктант (задание 1) и 2 задания по написанному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тексту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содержит 13 заданий, в том числе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к приведённому в варианте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проверочной 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тексту для чтения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293499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hlink"/>
                </a:solidFill>
              </a:rPr>
              <a:t>Проблемные задания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589963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475" y="3194050"/>
            <a:ext cx="81883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495800"/>
            <a:ext cx="84963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/>
          <a:srcRect b="34653"/>
          <a:stretch>
            <a:fillRect/>
          </a:stretch>
        </p:blipFill>
        <p:spPr bwMode="auto">
          <a:xfrm>
            <a:off x="228600" y="304800"/>
            <a:ext cx="8396288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133600"/>
            <a:ext cx="846455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419600" y="685800"/>
            <a:ext cx="4105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90600" y="1219200"/>
            <a:ext cx="434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191000" y="2514600"/>
            <a:ext cx="44386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8"/>
          <p:cNvCxnSpPr/>
          <p:nvPr/>
        </p:nvCxnSpPr>
        <p:spPr>
          <a:xfrm>
            <a:off x="1066800" y="2743200"/>
            <a:ext cx="44386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66800" y="3048000"/>
            <a:ext cx="419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12"/>
          <p:cNvCxnSpPr/>
          <p:nvPr/>
        </p:nvCxnSpPr>
        <p:spPr>
          <a:xfrm>
            <a:off x="4114800" y="4876800"/>
            <a:ext cx="4419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990600" y="5181600"/>
            <a:ext cx="2743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032" y="269268"/>
            <a:ext cx="6847427" cy="109550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4546" y="1392072"/>
            <a:ext cx="6516272" cy="4735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содержит 11 заданий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заданиях 1, 2, 4, 5 (пункт 1), 6 (пункты 1 и 2), 7, 9 (пункты 1 и 2) необходимо записать только ответ.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заданиях 5 (пункт 2) и 10 нужно изобразить требуемые элементы рисунка.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заданиях 3, 8, 11 требуется записать решение и ответ.</a:t>
            </a:r>
          </a:p>
        </p:txBody>
      </p:sp>
    </p:spTree>
    <p:extLst>
      <p:ext uri="{BB962C8B-B14F-4D97-AF65-F5344CB8AC3E}">
        <p14:creationId xmlns:p14="http://schemas.microsoft.com/office/powerpoint/2010/main" xmlns="" val="2036396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86868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Возрастные особенности </a:t>
            </a:r>
            <a:br>
              <a:rPr lang="ru-RU" sz="2800" b="1" dirty="0" smtClean="0"/>
            </a:br>
            <a:r>
              <a:rPr lang="ru-RU" sz="2800" b="1" dirty="0" smtClean="0"/>
              <a:t>младшего подростка: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08" y="928670"/>
            <a:ext cx="6643734" cy="545308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потребность в достойном положении в коллективе сверстников, в семье;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повышенная утомляемость;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стремление обзавестись верным другом;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стремление избежать изоляции, как в классе, так и в малом коллективе;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повышенный интерес к вопросу о “соотношении сил” в классе;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стремление отмежеваться от всего подчеркнуто детского;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отсутствие авторитета возраста;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отвращение к необоснованным запретам;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восприимчивость к промахам учителей;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переоценка своих возможностей, реализация которых предполагается в отдаленном будущем;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отсутствие адаптации к неудачам;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отсутствие адаптации к положению “худшего”;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ярко выраженная эмоциональность;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требовательность к соответствию слова делу;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повышенный интерес к спорту;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увлечение коллекционированием, увлечение музыкой и киноискусством.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/>
          <a:srcRect b="18469"/>
          <a:stretch>
            <a:fillRect/>
          </a:stretch>
        </p:blipFill>
        <p:spPr bwMode="auto">
          <a:xfrm>
            <a:off x="304800" y="4572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/>
          <a:srcRect b="70703"/>
          <a:stretch>
            <a:fillRect/>
          </a:stretch>
        </p:blipFill>
        <p:spPr bwMode="auto">
          <a:xfrm>
            <a:off x="228600" y="381000"/>
            <a:ext cx="867568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/>
          <a:srcRect b="25618"/>
          <a:stretch>
            <a:fillRect/>
          </a:stretch>
        </p:blipFill>
        <p:spPr bwMode="auto">
          <a:xfrm>
            <a:off x="228600" y="1752600"/>
            <a:ext cx="86741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5"/>
          <a:srcRect b="69714"/>
          <a:stretch>
            <a:fillRect/>
          </a:stretch>
        </p:blipFill>
        <p:spPr bwMode="auto">
          <a:xfrm>
            <a:off x="-381000" y="4572000"/>
            <a:ext cx="931068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6683765" cy="73403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8860" y="928670"/>
            <a:ext cx="6143668" cy="550072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проверочной работы состоит из двух частей, которые различаются по содержанию и количеству заданий. </a:t>
            </a:r>
            <a:endParaRPr lang="ru-RU" sz="3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сложная работа.</a:t>
            </a:r>
          </a:p>
          <a:p>
            <a:pPr marL="0" indent="0" algn="ctr">
              <a:buNone/>
            </a:pPr>
            <a:endParaRPr lang="ru-RU" sz="3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содержит 6 заданий: 2 задания, предполагающие выделение определенных элементов на приведенных изображениях;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с кратким ответом (в виде набора цифр, слова или сочетания слов)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задание с развернутым ответом.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содержит 4 задания с развернутым ответом.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7960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/>
          <a:srcRect b="15681"/>
          <a:stretch>
            <a:fillRect/>
          </a:stretch>
        </p:blipFill>
        <p:spPr bwMode="auto">
          <a:xfrm>
            <a:off x="228600" y="381000"/>
            <a:ext cx="8569325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/>
          <a:srcRect l="6731" b="23778"/>
          <a:stretch>
            <a:fillRect/>
          </a:stretch>
        </p:blipFill>
        <p:spPr bwMode="auto">
          <a:xfrm>
            <a:off x="228600" y="990600"/>
            <a:ext cx="87137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45720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hlink"/>
                </a:solidFill>
              </a:rPr>
              <a:t>Ежегодное проведение ВПР выпускников начальной школы в результате позволит:</a:t>
            </a:r>
            <a:br>
              <a:rPr lang="ru-RU" altLang="ru-RU" sz="2400" b="1" smtClean="0">
                <a:solidFill>
                  <a:schemeClr val="hlink"/>
                </a:solidFill>
              </a:rPr>
            </a:br>
            <a:endParaRPr lang="ru-RU" altLang="ru-RU" sz="2400" b="1" smtClean="0">
              <a:solidFill>
                <a:schemeClr val="hlink"/>
              </a:solidFill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00200"/>
            <a:ext cx="8229600" cy="3657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ru-RU" altLang="ru-RU" sz="2000" b="1" dirty="0" smtClean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solidFill>
                  <a:schemeClr val="tx1"/>
                </a:solidFill>
              </a:rPr>
              <a:t>Психологически подготовить учащихся к экзаменам в старших классах, в частности к ГИА и ЕГЭ.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solidFill>
                  <a:schemeClr val="tx1"/>
                </a:solidFill>
              </a:rPr>
              <a:t>Определить количество и уровень знаний, которые были получены в течение пройденного года обучения.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solidFill>
                  <a:schemeClr val="tx1"/>
                </a:solidFill>
              </a:rPr>
              <a:t>Даст стимул к систематическим занятиям в течение всех лет обучения, а не только в выпускных классах.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solidFill>
                  <a:schemeClr val="tx1"/>
                </a:solidFill>
              </a:rPr>
              <a:t>Будут видны недостатки учебной программы по проверяемым предметам.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solidFill>
                  <a:schemeClr val="tx1"/>
                </a:solidFill>
              </a:rPr>
              <a:t>Родители будут в курсе уровня знаний своего ребёнка.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solidFill>
                  <a:schemeClr val="tx1"/>
                </a:solidFill>
              </a:rPr>
              <a:t>Даст возможность улучшить общую систему обучения.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 smtClean="0"/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00042"/>
            <a:ext cx="1159851" cy="12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dirty="0" smtClean="0"/>
              <a:t>Поездка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857232"/>
            <a:ext cx="6543692" cy="5268931"/>
          </a:xfrm>
        </p:spPr>
        <p:txBody>
          <a:bodyPr/>
          <a:lstStyle/>
          <a:p>
            <a:r>
              <a:rPr lang="ru-RU" sz="2800" dirty="0" smtClean="0"/>
              <a:t>Екатеринбург Новогоднее представление в </a:t>
            </a:r>
            <a:r>
              <a:rPr lang="ru-RU" sz="2800" dirty="0" err="1" smtClean="0"/>
              <a:t>ТЮЗе</a:t>
            </a:r>
            <a:r>
              <a:rPr lang="ru-RU" sz="2800" dirty="0" smtClean="0"/>
              <a:t> «По щучьему веленью» + праздничный обед в пиццерии (картофель фри, пицца, напиток, мороженое) цена 2600р.</a:t>
            </a:r>
          </a:p>
          <a:p>
            <a:r>
              <a:rPr lang="ru-RU" sz="2800" dirty="0" smtClean="0"/>
              <a:t>Нижние Таволги  мастер –класс на гончарном круге, изготовление глиняной игрушки , раскрашивание глиняной игрушки, веселые игры у елки, интерактивная программа с Бабой -Ягой, катание на печи, горячий обед) цена 2150р</a:t>
            </a: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785794"/>
            <a:ext cx="7472386" cy="5340369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400" b="1" dirty="0" smtClean="0"/>
              <a:t>1. мастер –класс посвященный Дню матери 21 ноября</a:t>
            </a:r>
            <a:r>
              <a:rPr lang="ru-RU" sz="2400" dirty="0" smtClean="0"/>
              <a:t> (</a:t>
            </a:r>
            <a:r>
              <a:rPr lang="ru-RU" sz="2400" i="1" dirty="0" smtClean="0"/>
              <a:t>после обеда, продолжительность 1ч – 1ч.15 минут)(кто желает принять участие, принести 200 рублей) нужно точное кол-во)</a:t>
            </a:r>
          </a:p>
          <a:p>
            <a:pPr>
              <a:buNone/>
            </a:pPr>
            <a:r>
              <a:rPr lang="ru-RU" sz="2400" b="1" dirty="0" smtClean="0"/>
              <a:t>    2. Урок мастерская «Сердце матери» </a:t>
            </a:r>
          </a:p>
          <a:p>
            <a:pPr>
              <a:buNone/>
            </a:pPr>
            <a:r>
              <a:rPr lang="ru-RU" sz="2400" b="1" dirty="0" smtClean="0"/>
              <a:t>                     28 ноября  в </a:t>
            </a:r>
            <a:r>
              <a:rPr lang="ru-RU" sz="2400" b="1" i="1" dirty="0" smtClean="0"/>
              <a:t>18.00</a:t>
            </a:r>
          </a:p>
          <a:p>
            <a:pPr>
              <a:buNone/>
            </a:pPr>
            <a:r>
              <a:rPr lang="ru-RU" sz="2400" b="1" dirty="0" smtClean="0"/>
              <a:t>    3.Новый год </a:t>
            </a:r>
          </a:p>
          <a:p>
            <a:r>
              <a:rPr lang="ru-RU" sz="2400" dirty="0" smtClean="0"/>
              <a:t>Праздник в классе, в школе -3 чел;</a:t>
            </a:r>
          </a:p>
          <a:p>
            <a:r>
              <a:rPr lang="ru-RU" sz="2400" dirty="0" smtClean="0"/>
              <a:t>Поездка- 18 чел;</a:t>
            </a:r>
          </a:p>
          <a:p>
            <a:r>
              <a:rPr lang="ru-RU" sz="2400" dirty="0" smtClean="0"/>
              <a:t>Праздник в развлекательном центре- 4 чел;</a:t>
            </a:r>
          </a:p>
          <a:p>
            <a:pPr>
              <a:buNone/>
            </a:pPr>
            <a:r>
              <a:rPr lang="ru-RU" sz="2400" dirty="0" smtClean="0"/>
              <a:t>        </a:t>
            </a:r>
            <a:r>
              <a:rPr lang="ru-RU" sz="2400" b="1" dirty="0" smtClean="0"/>
              <a:t>4.Тетради ВПР</a:t>
            </a:r>
            <a:r>
              <a:rPr lang="ru-RU" sz="2400" dirty="0" smtClean="0"/>
              <a:t> (10вариантов)купить </a:t>
            </a:r>
          </a:p>
          <a:p>
            <a:pPr>
              <a:buNone/>
            </a:pPr>
            <a:r>
              <a:rPr lang="ru-RU" sz="2400" dirty="0" smtClean="0"/>
              <a:t>           </a:t>
            </a:r>
            <a:r>
              <a:rPr lang="ru-RU" sz="2400" b="1" dirty="0" smtClean="0"/>
              <a:t>5.</a:t>
            </a:r>
            <a:r>
              <a:rPr lang="ru-RU" sz="2400" dirty="0" smtClean="0"/>
              <a:t> Проекты</a:t>
            </a:r>
          </a:p>
          <a:p>
            <a:pPr>
              <a:buNone/>
            </a:pPr>
            <a:r>
              <a:rPr lang="ru-RU" sz="2400" dirty="0" smtClean="0"/>
              <a:t>           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60648"/>
            <a:ext cx="4209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Физический кризис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0896"/>
            <a:ext cx="333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Ускорение роста.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55679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Несоответствие роста сердечно-сосудистой системы.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649756"/>
            <a:ext cx="4550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Замедление роста легких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314" y="3346579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Ослабляется зрение.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934" y="4065738"/>
            <a:ext cx="6230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Замедляется темп их деятельности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4761668"/>
            <a:ext cx="62971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Происходит нарушения со стороны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нервной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системы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934" y="5731105"/>
            <a:ext cx="7025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Начинается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половое созревание ребенка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814080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60648"/>
            <a:ext cx="3669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Личностный  кризис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Ведущей деятельностью стала не учеба, а общение со сверстниками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9" y="230329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Происходит осознание своей индивидуальности,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неповторимости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9" y="3270627"/>
            <a:ext cx="8064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Возникновение чувства взрослости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896" y="4026577"/>
            <a:ext cx="77772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Начинают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критически оценивать поведение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взрослых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3" y="4896162"/>
            <a:ext cx="7992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Оформляются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взгляды на смысл жизни, на отношения между людьми</a:t>
            </a:r>
          </a:p>
        </p:txBody>
      </p:sp>
    </p:spTree>
    <p:extLst>
      <p:ext uri="{BB962C8B-B14F-4D97-AF65-F5344CB8AC3E}">
        <p14:creationId xmlns:p14="http://schemas.microsoft.com/office/powerpoint/2010/main" xmlns="" val="34364936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00166" y="357166"/>
            <a:ext cx="7175522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Четвероклассники – </a:t>
            </a:r>
          </a:p>
          <a:p>
            <a:pPr algn="ctr"/>
            <a:r>
              <a:rPr lang="ru-RU" sz="2800" b="1" dirty="0" smtClean="0"/>
              <a:t>это выпускники </a:t>
            </a:r>
          </a:p>
          <a:p>
            <a:pPr algn="ctr"/>
            <a:r>
              <a:rPr lang="ru-RU" sz="2800" b="1" dirty="0" smtClean="0"/>
              <a:t>начальной школы.</a:t>
            </a:r>
            <a:endParaRPr lang="ru-RU" sz="2400" dirty="0">
              <a:latin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</a:rPr>
              <a:t>   Индивидуальный </a:t>
            </a:r>
            <a:r>
              <a:rPr lang="ru-RU" sz="4000" b="1" dirty="0">
                <a:latin typeface="Times New Roman" pitchFamily="18" charset="0"/>
              </a:rPr>
              <a:t>стиль учебной работы проявляется не только в общем подходе к выполнению учебных заданий, но и в использовании школьниками различных учебных умений и навыков</a:t>
            </a:r>
            <a:r>
              <a:rPr lang="ru-RU" sz="2400" b="1" dirty="0">
                <a:latin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5123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609DD-A4B4-4EA7-8CE5-28AD49E1EEC7}" type="slidenum">
              <a:rPr lang="ru-RU" sz="1400" smtClean="0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4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928688" y="428625"/>
            <a:ext cx="78581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       Умения:</a:t>
            </a:r>
            <a:endParaRPr lang="ru-RU" sz="2400" b="1"/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	1.    слушать учителя;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2400">
                <a:cs typeface="Times New Roman" pitchFamily="18" charset="0"/>
              </a:rPr>
              <a:t>	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2.    выделять главную мысль сообщения;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2400">
                <a:cs typeface="Times New Roman" pitchFamily="18" charset="0"/>
              </a:rPr>
              <a:t>	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3.    связно пересказывать содержание текста;</a:t>
            </a:r>
            <a:endParaRPr lang="ru-RU" sz="2400"/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	 4.    отвечать на вопросы к тексту;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2400">
                <a:cs typeface="Times New Roman" pitchFamily="18" charset="0"/>
              </a:rPr>
              <a:t>	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5.    ставить вопросы к тексту;</a:t>
            </a:r>
            <a:endParaRPr lang="ru-RU" sz="2400"/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6.    делать содержательные выводы на основе 	полученной информации;</a:t>
            </a:r>
            <a:r>
              <a:rPr lang="ru-RU" sz="2400">
                <a:cs typeface="Times New Roman" pitchFamily="18" charset="0"/>
              </a:rPr>
              <a:t> 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письменно выражать 	свою мысль;</a:t>
            </a:r>
            <a:endParaRPr lang="ru-RU" sz="2400"/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7.     привлекать дополнительные источники   	информации, пользоваться справочной литературой 	(словарями, энциклопедиями и пр.);</a:t>
            </a:r>
            <a:endParaRPr lang="ru-RU" sz="2400"/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 	8.     адекватно оценивать результаты собственной  	работы.</a:t>
            </a:r>
            <a:endParaRPr lang="ru-RU" sz="2400"/>
          </a:p>
          <a:p>
            <a:pPr eaLnBrk="0" hangingPunct="0"/>
            <a:endParaRPr lang="ru-RU"/>
          </a:p>
        </p:txBody>
      </p:sp>
      <p:sp>
        <p:nvSpPr>
          <p:cNvPr id="6147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2A364E-8930-4D18-955D-4008595D2AD1}" type="slidenum">
              <a:rPr lang="ru-RU" sz="1400" smtClean="0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14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1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36" presetID="1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Ответственное отношение </a:t>
            </a:r>
            <a:br>
              <a:rPr lang="ru-RU" dirty="0" smtClean="0"/>
            </a:br>
            <a:r>
              <a:rPr lang="ru-RU" dirty="0" smtClean="0"/>
              <a:t>к учебе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3108" y="1600200"/>
          <a:ext cx="654369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60007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2800" b="1" i="1" dirty="0" smtClean="0">
                <a:latin typeface="+mn-lt"/>
              </a:rPr>
              <a:t>Рекомендация:</a:t>
            </a:r>
            <a:r>
              <a:rPr lang="ru-RU" sz="2400" b="1" i="1" dirty="0" smtClean="0">
                <a:latin typeface="+mn-lt"/>
              </a:rPr>
              <a:t> </a:t>
            </a:r>
            <a:r>
              <a:rPr lang="ru-RU" sz="2400" b="1" dirty="0" smtClean="0">
                <a:latin typeface="+mn-lt"/>
              </a:rPr>
              <a:t>для того чтобы понять, в какой степени ученик владеет некоторыми из основных приемов учебной работы, понаблюдайте, например, за тем, как он готовит пересказ.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* 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smtClean="0"/>
              <a:t>Читает ли весь текст несколько раз подряд, пытаясь запомнить все сразу? </a:t>
            </a:r>
            <a:br>
              <a:rPr lang="ru-RU" sz="2400" b="1" dirty="0" smtClean="0"/>
            </a:br>
            <a:r>
              <a:rPr lang="ru-RU" sz="2400" b="1" dirty="0" smtClean="0"/>
              <a:t>  </a:t>
            </a:r>
            <a:br>
              <a:rPr lang="ru-RU" sz="2400" b="1" dirty="0" smtClean="0"/>
            </a:br>
            <a:r>
              <a:rPr lang="ru-RU" sz="2800" b="1" dirty="0" smtClean="0">
                <a:solidFill>
                  <a:srgbClr val="0070C0"/>
                </a:solidFill>
              </a:rPr>
              <a:t>     *  </a:t>
            </a:r>
            <a:r>
              <a:rPr lang="ru-RU" sz="2400" b="1" dirty="0" smtClean="0"/>
              <a:t>Читает ли всего один раз и, не пересказывая, уверен, что все хорошо знает?</a:t>
            </a:r>
            <a:br>
              <a:rPr lang="ru-RU" sz="2400" b="1" dirty="0" smtClean="0"/>
            </a:br>
            <a:r>
              <a:rPr lang="ru-RU" sz="2400" b="1" dirty="0" smtClean="0"/>
              <a:t>          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70C0"/>
                </a:solidFill>
              </a:rPr>
              <a:t>*   </a:t>
            </a:r>
            <a:r>
              <a:rPr lang="ru-RU" sz="2400" b="1" dirty="0" smtClean="0"/>
              <a:t>Фиксирует ли внимание на содержании 	отдельных  абзацев, не устанавливая затем связи между ними?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>           </a:t>
            </a:r>
            <a:r>
              <a:rPr lang="ru-RU" sz="2800" b="1" dirty="0" smtClean="0">
                <a:solidFill>
                  <a:srgbClr val="0070C0"/>
                </a:solidFill>
              </a:rPr>
              <a:t> *</a:t>
            </a:r>
            <a:r>
              <a:rPr lang="ru-RU" sz="2400" b="1" dirty="0" smtClean="0"/>
              <a:t>Отвечает ли на вопросы к тексту?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C0937-3278-4A4F-B298-20D1003BBF03}" type="slidenum">
              <a:rPr lang="ru-RU" sz="1400" b="1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1142</Words>
  <Application>Microsoft Office PowerPoint</Application>
  <PresentationFormat>Экран (4:3)</PresentationFormat>
  <Paragraphs>166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Статья 63 Семейного кодекса РФ  1. Родители имеют право и обязаны воспитывать своих детей. 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детей.  2. Родители обязаны обеспечить получение детьми основного общего образования. Родители с учетом мнения детей имеют право выбора образовательного учреждения и формы обучения детей до получения ими среднего общего образования.   Статья 65 Семейного кодекса  Родительские права не могут осуществляться в противоречии с интересами детей. Обеспечение интересов детей должно быть предметом основной заботы их родителей. При осуществлении родительских прав родители не вправе причинять вред физическому и психическому здоровью детей, их нравственному развитию.  </vt:lpstr>
      <vt:lpstr>Возрастные особенности  младшего подростка:</vt:lpstr>
      <vt:lpstr>Слайд 4</vt:lpstr>
      <vt:lpstr>Слайд 5</vt:lpstr>
      <vt:lpstr>Слайд 6</vt:lpstr>
      <vt:lpstr>Слайд 7</vt:lpstr>
      <vt:lpstr>Ответственное отношение  к учебе</vt:lpstr>
      <vt:lpstr>Рекомендация: для того чтобы понять, в какой степени ученик владеет некоторыми из основных приемов учебной работы, понаблюдайте, например, за тем, как он готовит пересказ.     *  Читает ли весь текст несколько раз подряд, пытаясь запомнить все сразу?          *  Читает ли всего один раз и, не пересказывая, уверен, что все хорошо знает?            *   Фиксирует ли внимание на содержании  отдельных  абзацев, не устанавливая затем связи между ними?               *Отвечает ли на вопросы к тексту?</vt:lpstr>
      <vt:lpstr>Как работать с учебным текстом:  </vt:lpstr>
      <vt:lpstr>  Ведущий вид деятельности:   </vt:lpstr>
      <vt:lpstr>Мое отношение к учебе</vt:lpstr>
      <vt:lpstr>Мотивация к школе бывает: </vt:lpstr>
      <vt:lpstr>Отношение к учебе  </vt:lpstr>
      <vt:lpstr>Слайд 15</vt:lpstr>
      <vt:lpstr>Слайд 16</vt:lpstr>
      <vt:lpstr>Слайд 17</vt:lpstr>
      <vt:lpstr>Новообразование: </vt:lpstr>
      <vt:lpstr>Слайд 19</vt:lpstr>
      <vt:lpstr>Слайд 20</vt:lpstr>
      <vt:lpstr>Слайд 21</vt:lpstr>
      <vt:lpstr>Игра «Вперед к успеху»</vt:lpstr>
      <vt:lpstr>ВСЕРОССИЙСКИЕ ПРОВЕРОЧНЫЕ   РАБОТЫ</vt:lpstr>
      <vt:lpstr>ВПР будет проходить по следующим правилам:</vt:lpstr>
      <vt:lpstr>Русский язык</vt:lpstr>
      <vt:lpstr>Проблемные задания</vt:lpstr>
      <vt:lpstr>Слайд 27</vt:lpstr>
      <vt:lpstr>Математика</vt:lpstr>
      <vt:lpstr>Слайд 29</vt:lpstr>
      <vt:lpstr>Слайд 30</vt:lpstr>
      <vt:lpstr>Слайд 31</vt:lpstr>
      <vt:lpstr>Окружающий мир</vt:lpstr>
      <vt:lpstr>Слайд 33</vt:lpstr>
      <vt:lpstr>Слайд 34</vt:lpstr>
      <vt:lpstr>Ежегодное проведение ВПР выпускников начальной школы в результате позволит: </vt:lpstr>
      <vt:lpstr>Поездка </vt:lpstr>
      <vt:lpstr>Разное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пк</cp:lastModifiedBy>
  <cp:revision>70</cp:revision>
  <dcterms:created xsi:type="dcterms:W3CDTF">2013-08-17T08:34:50Z</dcterms:created>
  <dcterms:modified xsi:type="dcterms:W3CDTF">2019-11-07T15:14:41Z</dcterms:modified>
</cp:coreProperties>
</file>